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1" r:id="rId1"/>
  </p:sldMasterIdLst>
  <p:notesMasterIdLst>
    <p:notesMasterId r:id="rId21"/>
  </p:notes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3" r:id="rId17"/>
    <p:sldId id="277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660033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User\Desktop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921450895255716"/>
          <c:y val="5.7460877362832702E-2"/>
          <c:w val="0.47024488171623918"/>
          <c:h val="0.81956965099115975"/>
        </c:manualLayout>
      </c:layout>
      <c:pieChart>
        <c:varyColors val="1"/>
        <c:ser>
          <c:idx val="0"/>
          <c:order val="0"/>
          <c:tx>
            <c:strRef>
              <c:f>Лист1!$C$1:$C$3</c:f>
              <c:strCache>
                <c:ptCount val="3"/>
                <c:pt idx="0">
                  <c:v>2020 год</c:v>
                </c:pt>
                <c:pt idx="1">
                  <c:v>доля в</c:v>
                </c:pt>
                <c:pt idx="2">
                  <c:v>общем объеме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8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1271772398695227"/>
                  <c:y val="0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ru-RU" dirty="0"/>
                      <a:t>Общегосударственные вопросы </a:t>
                    </a:r>
                    <a:r>
                      <a:rPr lang="ru-RU" dirty="0" smtClean="0"/>
                      <a:t>26,3 </a:t>
                    </a:r>
                    <a:r>
                      <a:rPr lang="ru-RU" dirty="0"/>
                      <a:t>млн. рублей
</a:t>
                    </a:r>
                    <a:r>
                      <a:rPr lang="ru-RU" dirty="0" smtClean="0"/>
                      <a:t>7%</a:t>
                    </a:r>
                    <a:endParaRPr lang="ru-RU" dirty="0"/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1"/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-115196"/>
                        <a:gd name="adj2" fmla="val 117148"/>
                        <a:gd name="adj3" fmla="val 16667"/>
                      </a:avLst>
                    </a:prstGeom>
                  </c15:spPr>
                </c:ext>
              </c:extLst>
            </c:dLbl>
            <c:dLbl>
              <c:idx val="1"/>
              <c:layout>
                <c:manualLayout>
                  <c:x val="0.1341404916757882"/>
                  <c:y val="0.15558310981319537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ru-RU" dirty="0"/>
                      <a:t>Национальная безопасность и правоохранительная деятельность </a:t>
                    </a:r>
                    <a:r>
                      <a:rPr lang="ru-RU" dirty="0" smtClean="0"/>
                      <a:t>4,0 </a:t>
                    </a:r>
                    <a:r>
                      <a:rPr lang="ru-RU" dirty="0"/>
                      <a:t>млн. рублей
</a:t>
                    </a:r>
                    <a:r>
                      <a:rPr lang="ru-RU" dirty="0" smtClean="0"/>
                      <a:t>1%</a:t>
                    </a:r>
                    <a:endParaRPr lang="ru-RU" dirty="0"/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2"/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-150762"/>
                        <a:gd name="adj2" fmla="val -30638"/>
                        <a:gd name="adj3" fmla="val 16667"/>
                      </a:avLst>
                    </a:prstGeom>
                  </c15:spPr>
                </c:ext>
              </c:extLst>
            </c:dLbl>
            <c:dLbl>
              <c:idx val="2"/>
              <c:layout>
                <c:manualLayout>
                  <c:x val="9.304737998145915E-2"/>
                  <c:y val="0.33723713238211628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ru-RU" dirty="0"/>
                      <a:t>Национальная экономика </a:t>
                    </a:r>
                    <a:r>
                      <a:rPr lang="ru-RU" dirty="0" smtClean="0"/>
                      <a:t>22,</a:t>
                    </a:r>
                    <a:r>
                      <a:rPr lang="ru-RU" dirty="0"/>
                      <a:t> </a:t>
                    </a:r>
                    <a:r>
                      <a:rPr lang="ru-RU" dirty="0" smtClean="0"/>
                      <a:t>6 </a:t>
                    </a:r>
                    <a:r>
                      <a:rPr lang="ru-RU" dirty="0"/>
                      <a:t>млн. рублей
</a:t>
                    </a:r>
                    <a:r>
                      <a:rPr lang="ru-RU" dirty="0" smtClean="0"/>
                      <a:t>6%</a:t>
                    </a:r>
                    <a:endParaRPr lang="ru-RU" dirty="0"/>
                  </a:p>
                </c:rich>
              </c:tx>
              <c:spPr>
                <a:solidFill>
                  <a:prstClr val="white"/>
                </a:solidFill>
                <a:ln w="9525" cap="flat" cmpd="sng" algn="ctr">
                  <a:solidFill>
                    <a:srgbClr val="928B7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-144367"/>
                        <a:gd name="adj2" fmla="val -185347"/>
                        <a:gd name="adj3" fmla="val 16667"/>
                      </a:avLst>
                    </a:prstGeom>
                  </c15:spPr>
                </c:ext>
              </c:extLst>
            </c:dLbl>
            <c:dLbl>
              <c:idx val="3"/>
              <c:layout>
                <c:manualLayout>
                  <c:x val="3.4152626028801897E-2"/>
                  <c:y val="0.5429164616629899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ru-RU" dirty="0"/>
                      <a:t>Жилищно-коммунальное хозяйство </a:t>
                    </a:r>
                    <a:r>
                      <a:rPr lang="ru-RU" dirty="0" smtClean="0"/>
                      <a:t>27,9</a:t>
                    </a:r>
                    <a:r>
                      <a:rPr lang="ru-RU" dirty="0"/>
                      <a:t> млн. рублей
</a:t>
                    </a:r>
                    <a:r>
                      <a:rPr lang="ru-RU" dirty="0" smtClean="0"/>
                      <a:t>7,4%</a:t>
                    </a:r>
                    <a:endParaRPr lang="ru-RU" dirty="0"/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4"/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-100200"/>
                        <a:gd name="adj2" fmla="val -173476"/>
                        <a:gd name="adj3" fmla="val 16667"/>
                      </a:avLst>
                    </a:prstGeom>
                  </c15:spPr>
                  <c15:layout>
                    <c:manualLayout>
                      <c:w val="0.17549689378775765"/>
                      <c:h val="0.24916735442093735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0.38196441417914123"/>
                  <c:y val="-0.11145154755205403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ru-RU" dirty="0"/>
                      <a:t>Образование </a:t>
                    </a:r>
                    <a:r>
                      <a:rPr lang="ru-RU" dirty="0" smtClean="0"/>
                      <a:t>201,</a:t>
                    </a:r>
                    <a:r>
                      <a:rPr lang="ru-RU" dirty="0"/>
                      <a:t> </a:t>
                    </a:r>
                    <a:r>
                      <a:rPr lang="ru-RU" dirty="0" smtClean="0"/>
                      <a:t>4 </a:t>
                    </a:r>
                    <a:r>
                      <a:rPr lang="ru-RU" dirty="0"/>
                      <a:t>млн. рублей
</a:t>
                    </a:r>
                    <a:r>
                      <a:rPr lang="ru-RU" dirty="0" smtClean="0"/>
                      <a:t>53,1%</a:t>
                    </a:r>
                    <a:endParaRPr lang="ru-RU" dirty="0"/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5"/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208786"/>
                        <a:gd name="adj2" fmla="val -59350"/>
                        <a:gd name="adj3" fmla="val 16667"/>
                      </a:avLst>
                    </a:prstGeom>
                  </c15:spPr>
                  <c15:layout>
                    <c:manualLayout>
                      <c:w val="0.1845433149449133"/>
                      <c:h val="0.20382258535161948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-0.12902088889688973"/>
                  <c:y val="4.8077823465280403E-2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ru-RU" dirty="0"/>
                      <a:t>Культура, кинематография </a:t>
                    </a:r>
                    <a:r>
                      <a:rPr lang="ru-RU" dirty="0" smtClean="0"/>
                      <a:t>30,5 </a:t>
                    </a:r>
                    <a:r>
                      <a:rPr lang="ru-RU" dirty="0"/>
                      <a:t>млн. рублей
</a:t>
                    </a:r>
                    <a:r>
                      <a:rPr lang="ru-RU" dirty="0" smtClean="0"/>
                      <a:t>8%</a:t>
                    </a:r>
                    <a:endParaRPr lang="ru-RU" dirty="0"/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6"/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145404"/>
                        <a:gd name="adj2" fmla="val 33581"/>
                        <a:gd name="adj3" fmla="val 16667"/>
                      </a:avLst>
                    </a:prstGeom>
                  </c15:spPr>
                  <c15:layout>
                    <c:manualLayout>
                      <c:w val="0.16703439771313144"/>
                      <c:h val="0.22861989693452864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-9.8700440388226465E-2"/>
                  <c:y val="-1.2597806592918247E-2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ru-RU" dirty="0"/>
                      <a:t>Социальная политика </a:t>
                    </a:r>
                    <a:r>
                      <a:rPr lang="ru-RU" dirty="0" smtClean="0"/>
                      <a:t>25,4 </a:t>
                    </a:r>
                    <a:r>
                      <a:rPr lang="ru-RU" dirty="0"/>
                      <a:t>млн. рублей
</a:t>
                    </a:r>
                    <a:r>
                      <a:rPr lang="ru-RU" dirty="0" smtClean="0"/>
                      <a:t>6,8%</a:t>
                    </a:r>
                    <a:endParaRPr lang="ru-RU" dirty="0"/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1">
                      <a:lumMod val="60000"/>
                    </a:scheme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119480"/>
                        <a:gd name="adj2" fmla="val 135065"/>
                        <a:gd name="adj3" fmla="val 16667"/>
                      </a:avLst>
                    </a:prstGeom>
                  </c15:spPr>
                </c:ext>
              </c:extLst>
            </c:dLbl>
            <c:dLbl>
              <c:idx val="7"/>
              <c:layout>
                <c:manualLayout>
                  <c:x val="3.4055300777144977E-2"/>
                  <c:y val="0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ru-RU" dirty="0"/>
                      <a:t>Физическая культура и спорт </a:t>
                    </a:r>
                    <a:r>
                      <a:rPr lang="ru-RU" dirty="0" smtClean="0"/>
                      <a:t>39,7 </a:t>
                    </a:r>
                    <a:r>
                      <a:rPr lang="ru-RU" dirty="0"/>
                      <a:t>млн. рублей
</a:t>
                    </a:r>
                    <a:r>
                      <a:rPr lang="ru-RU" dirty="0" smtClean="0"/>
                      <a:t>10,5%</a:t>
                    </a:r>
                    <a:endParaRPr lang="ru-RU" dirty="0"/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2">
                      <a:lumMod val="60000"/>
                    </a:scheme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-10324"/>
                        <a:gd name="adj2" fmla="val 131659"/>
                        <a:gd name="adj3" fmla="val 16667"/>
                      </a:avLst>
                    </a:prstGeom>
                  </c15:spPr>
                </c:ext>
              </c:extLst>
            </c:dLbl>
            <c:dLbl>
              <c:idx val="8"/>
              <c:layout>
                <c:manualLayout>
                  <c:x val="-0.32348853315023285"/>
                  <c:y val="0.4549762327995302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ru-RU" dirty="0"/>
                      <a:t>Обслуживание государственного и муниципального долга 0,5 млн. рублей
</a:t>
                    </a:r>
                    <a:r>
                      <a:rPr lang="ru-RU" dirty="0" smtClean="0"/>
                      <a:t>0,2%</a:t>
                    </a:r>
                    <a:endParaRPr lang="ru-RU" dirty="0"/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3">
                      <a:lumMod val="60000"/>
                    </a:scheme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140351"/>
                        <a:gd name="adj2" fmla="val -212895"/>
                        <a:gd name="adj3" fmla="val 16667"/>
                      </a:avLst>
                    </a:prstGeom>
                  </c15:spPr>
                  <c15:layout>
                    <c:manualLayout>
                      <c:w val="0.23278583800342767"/>
                      <c:h val="0.15041781071944388"/>
                    </c:manualLayout>
                  </c15:layout>
                </c:ext>
              </c:extLst>
            </c:dLbl>
            <c:dLbl>
              <c:idx val="9"/>
              <c:spPr>
                <a:solidFill>
                  <a:schemeClr val="lt1"/>
                </a:solidFill>
                <a:ln>
                  <a:solidFill>
                    <a:schemeClr val="accent4">
                      <a:lumMod val="60000"/>
                    </a:schemeClr>
                  </a:solidFill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oundRectCallout">
                    <a:avLst/>
                  </a:prstGeom>
                </c15:spPr>
              </c:ext>
            </c:extLst>
          </c:dLbls>
          <c:cat>
            <c:multiLvlStrRef>
              <c:f>Лист1!$A$4:$B$13</c:f>
              <c:multiLvlStrCache>
                <c:ptCount val="9"/>
                <c:lvl>
                  <c:pt idx="0">
                    <c:v>25, 2 млн. рублей</c:v>
                  </c:pt>
                  <c:pt idx="1">
                    <c:v>4, 16 млн. рублей</c:v>
                  </c:pt>
                  <c:pt idx="2">
                    <c:v>17, 45 млн. рублей</c:v>
                  </c:pt>
                  <c:pt idx="3">
                    <c:v>10,9 млн. рублей</c:v>
                  </c:pt>
                  <c:pt idx="4">
                    <c:v>193, 4 млн. рублей</c:v>
                  </c:pt>
                  <c:pt idx="5">
                    <c:v>25,4 млн. рублей</c:v>
                  </c:pt>
                  <c:pt idx="6">
                    <c:v>28,2 млн. рублей</c:v>
                  </c:pt>
                  <c:pt idx="7">
                    <c:v>3,6 млн. рублей</c:v>
                  </c:pt>
                  <c:pt idx="8">
                    <c:v>0,6 млн. рублей</c:v>
                  </c:pt>
                </c:lvl>
                <c:lvl>
                  <c:pt idx="0">
                    <c:v>Общегосударственные вопросы</c:v>
                  </c:pt>
                  <c:pt idx="1">
                    <c:v>Национальная безопасность и правоохранительная деятельность</c:v>
                  </c:pt>
                  <c:pt idx="2">
                    <c:v>Национальная экономика</c:v>
                  </c:pt>
                  <c:pt idx="3">
                    <c:v>Жилищно-коммунальное хозяйство</c:v>
                  </c:pt>
                  <c:pt idx="4">
                    <c:v>Образование</c:v>
                  </c:pt>
                  <c:pt idx="5">
                    <c:v>Культура, кинематография</c:v>
                  </c:pt>
                  <c:pt idx="6">
                    <c:v>Социальная политика</c:v>
                  </c:pt>
                  <c:pt idx="7">
                    <c:v>Физическая культура и спорт</c:v>
                  </c:pt>
                  <c:pt idx="8">
                    <c:v>Обслуживание государственного и муниципального долга</c:v>
                  </c:pt>
                </c:lvl>
              </c:multiLvlStrCache>
            </c:multiLvlStrRef>
          </c:cat>
          <c:val>
            <c:numRef>
              <c:f>Лист1!$C$4:$C$13</c:f>
              <c:numCache>
                <c:formatCode>0.00%</c:formatCode>
                <c:ptCount val="10"/>
                <c:pt idx="0">
                  <c:v>8.1299999999999997E-2</c:v>
                </c:pt>
                <c:pt idx="1">
                  <c:v>1.32E-2</c:v>
                </c:pt>
                <c:pt idx="2">
                  <c:v>5.6399999999999999E-2</c:v>
                </c:pt>
                <c:pt idx="3">
                  <c:v>3.5099999999999999E-2</c:v>
                </c:pt>
                <c:pt idx="4">
                  <c:v>0.62490000000000001</c:v>
                </c:pt>
                <c:pt idx="5">
                  <c:v>8.2000000000000003E-2</c:v>
                </c:pt>
                <c:pt idx="6">
                  <c:v>9.0999999999999998E-2</c:v>
                </c:pt>
                <c:pt idx="7">
                  <c:v>1.2E-2</c:v>
                </c:pt>
                <c:pt idx="8">
                  <c:v>2E-3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n>
            <a:solidFill>
              <a:schemeClr val="accent1"/>
            </a:solidFill>
          </a:ln>
        </a:defRPr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C67717-BBA7-44A8-961D-B6B82F12C7D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786647-DE1A-4944-8A81-602887987F04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100" b="1" dirty="0" smtClean="0">
              <a:solidFill>
                <a:schemeClr val="bg1"/>
              </a:solidFill>
            </a:rPr>
            <a:t>Бюджетная устойчивость</a:t>
          </a:r>
          <a:endParaRPr lang="ru-RU" sz="1100" b="1" dirty="0">
            <a:solidFill>
              <a:schemeClr val="bg1"/>
            </a:solidFill>
          </a:endParaRPr>
        </a:p>
      </dgm:t>
    </dgm:pt>
    <dgm:pt modelId="{6F11A62D-381D-4552-9826-4561C7348835}" type="parTrans" cxnId="{D217FB8A-71EE-4EC5-9D0D-531BDEA98528}">
      <dgm:prSet/>
      <dgm:spPr/>
      <dgm:t>
        <a:bodyPr/>
        <a:lstStyle/>
        <a:p>
          <a:endParaRPr lang="ru-RU"/>
        </a:p>
      </dgm:t>
    </dgm:pt>
    <dgm:pt modelId="{677BE475-233A-419A-BC50-2C098A82E8C1}" type="sibTrans" cxnId="{D217FB8A-71EE-4EC5-9D0D-531BDEA98528}">
      <dgm:prSet/>
      <dgm:spPr/>
      <dgm:t>
        <a:bodyPr/>
        <a:lstStyle/>
        <a:p>
          <a:endParaRPr lang="ru-RU"/>
        </a:p>
      </dgm:t>
    </dgm:pt>
    <dgm:pt modelId="{C7CA4117-0BDC-4405-9806-D8AED9348BB0}">
      <dgm:prSet phldrT="[Текст]" custT="1"/>
      <dgm:spPr/>
      <dgm:t>
        <a:bodyPr/>
        <a:lstStyle/>
        <a:p>
          <a:pPr algn="just"/>
          <a:r>
            <a:rPr lang="ru-RU" sz="1400" b="1" dirty="0" smtClean="0"/>
            <a:t>обеспечение сбалансированности местного бюджета </a:t>
          </a:r>
          <a:r>
            <a:rPr lang="ru-RU" sz="1400" b="1" dirty="0" err="1" smtClean="0"/>
            <a:t>Сельцовского</a:t>
          </a:r>
          <a:r>
            <a:rPr lang="ru-RU" sz="1400" b="1" dirty="0" smtClean="0"/>
            <a:t> городского округа Брянской области в соответствии  с заключенным соглашением  Департаментом финансов Брянской области о мерах по социально-экономическому развитию и оздоровлению муниципальных финансов</a:t>
          </a:r>
          <a:endParaRPr lang="ru-RU" sz="1400" b="1" dirty="0"/>
        </a:p>
      </dgm:t>
    </dgm:pt>
    <dgm:pt modelId="{7D84A0A5-6B61-42E1-BF55-67FEA2816707}" type="parTrans" cxnId="{30474397-B27A-4B79-A19C-233A9ABCAA64}">
      <dgm:prSet/>
      <dgm:spPr/>
      <dgm:t>
        <a:bodyPr/>
        <a:lstStyle/>
        <a:p>
          <a:endParaRPr lang="ru-RU"/>
        </a:p>
      </dgm:t>
    </dgm:pt>
    <dgm:pt modelId="{8A0D5D80-20FB-4B49-AF55-B6A4BBDA0E73}" type="sibTrans" cxnId="{30474397-B27A-4B79-A19C-233A9ABCAA64}">
      <dgm:prSet/>
      <dgm:spPr/>
      <dgm:t>
        <a:bodyPr/>
        <a:lstStyle/>
        <a:p>
          <a:endParaRPr lang="ru-RU"/>
        </a:p>
      </dgm:t>
    </dgm:pt>
    <dgm:pt modelId="{3E34C7C5-6D1F-4D0D-8D13-182B15C6F34A}">
      <dgm:prSet phldrT="[Текст]" custT="1"/>
      <dgm:spPr/>
      <dgm:t>
        <a:bodyPr/>
        <a:lstStyle/>
        <a:p>
          <a:pPr algn="just"/>
          <a:r>
            <a:rPr lang="ru-RU" sz="1400" b="1" dirty="0" smtClean="0"/>
            <a:t>финансовое обеспечение принятых расходных обязательств с учетом проведения мероприятий по их оптимизации, сокращению неэффективных расходов</a:t>
          </a:r>
          <a:endParaRPr lang="ru-RU" sz="1400" b="1" dirty="0"/>
        </a:p>
      </dgm:t>
    </dgm:pt>
    <dgm:pt modelId="{90B06351-A6F4-40F9-BAD4-6675C5635F2E}" type="parTrans" cxnId="{9F183203-3306-4191-86E1-32DDC3B62466}">
      <dgm:prSet/>
      <dgm:spPr/>
      <dgm:t>
        <a:bodyPr/>
        <a:lstStyle/>
        <a:p>
          <a:endParaRPr lang="ru-RU"/>
        </a:p>
      </dgm:t>
    </dgm:pt>
    <dgm:pt modelId="{4928387E-3288-498F-A292-92088FAB7287}" type="sibTrans" cxnId="{9F183203-3306-4191-86E1-32DDC3B62466}">
      <dgm:prSet/>
      <dgm:spPr/>
      <dgm:t>
        <a:bodyPr/>
        <a:lstStyle/>
        <a:p>
          <a:endParaRPr lang="ru-RU"/>
        </a:p>
      </dgm:t>
    </dgm:pt>
    <dgm:pt modelId="{182E7E20-4A15-481F-B860-CBE3A1588E72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050" b="1" dirty="0" smtClean="0">
              <a:solidFill>
                <a:schemeClr val="bg1"/>
              </a:solidFill>
            </a:rPr>
            <a:t>Социальная ориентированность</a:t>
          </a:r>
          <a:endParaRPr lang="ru-RU" sz="1050" b="1" dirty="0">
            <a:solidFill>
              <a:schemeClr val="bg1"/>
            </a:solidFill>
          </a:endParaRPr>
        </a:p>
      </dgm:t>
    </dgm:pt>
    <dgm:pt modelId="{E15BA4D2-9290-4B30-B0D4-75A76B131833}" type="parTrans" cxnId="{78C56E72-5534-446B-A256-F66157A17A78}">
      <dgm:prSet/>
      <dgm:spPr/>
      <dgm:t>
        <a:bodyPr/>
        <a:lstStyle/>
        <a:p>
          <a:endParaRPr lang="ru-RU"/>
        </a:p>
      </dgm:t>
    </dgm:pt>
    <dgm:pt modelId="{76F4FCAF-250D-48FC-B3EC-8E11353364B2}" type="sibTrans" cxnId="{78C56E72-5534-446B-A256-F66157A17A78}">
      <dgm:prSet/>
      <dgm:spPr/>
      <dgm:t>
        <a:bodyPr/>
        <a:lstStyle/>
        <a:p>
          <a:endParaRPr lang="ru-RU"/>
        </a:p>
      </dgm:t>
    </dgm:pt>
    <dgm:pt modelId="{1E93F56E-E69F-4F43-9FF9-F52C4169AC18}">
      <dgm:prSet phldrT="[Текст]" custT="1"/>
      <dgm:spPr/>
      <dgm:t>
        <a:bodyPr/>
        <a:lstStyle/>
        <a:p>
          <a:pPr algn="just"/>
          <a:r>
            <a:rPr lang="ru-RU" sz="1400" b="1" dirty="0" smtClean="0"/>
            <a:t>безусловное исполнение принятых социальных обязательств перед гражданами, ежегодная индексация размеров социальных выплат и пособий</a:t>
          </a:r>
          <a:endParaRPr lang="ru-RU" sz="1400" b="1" dirty="0"/>
        </a:p>
      </dgm:t>
    </dgm:pt>
    <dgm:pt modelId="{253FCC13-CF04-45EF-B3B9-4983CECAA731}" type="parTrans" cxnId="{FD1C3AB6-0A25-4563-B56A-C84E4183A76D}">
      <dgm:prSet/>
      <dgm:spPr/>
      <dgm:t>
        <a:bodyPr/>
        <a:lstStyle/>
        <a:p>
          <a:endParaRPr lang="ru-RU"/>
        </a:p>
      </dgm:t>
    </dgm:pt>
    <dgm:pt modelId="{69974197-6EFD-482D-BA75-4B4776173A7E}" type="sibTrans" cxnId="{FD1C3AB6-0A25-4563-B56A-C84E4183A76D}">
      <dgm:prSet/>
      <dgm:spPr/>
      <dgm:t>
        <a:bodyPr/>
        <a:lstStyle/>
        <a:p>
          <a:endParaRPr lang="ru-RU"/>
        </a:p>
      </dgm:t>
    </dgm:pt>
    <dgm:pt modelId="{CC604888-B4BC-4A6E-96EA-ABD8DC3B88EF}">
      <dgm:prSet phldrT="[Текст]" custT="1"/>
      <dgm:spPr/>
      <dgm:t>
        <a:bodyPr/>
        <a:lstStyle/>
        <a:p>
          <a:pPr algn="just"/>
          <a:r>
            <a:rPr lang="ru-RU" sz="1400" b="1" dirty="0" smtClean="0"/>
            <a:t>реализация мероприятий, обеспечивающих положительное влияние на социально-экономическое развитие городского округа и уровень жизни населения в долгосрочной перспективе</a:t>
          </a:r>
          <a:endParaRPr lang="ru-RU" sz="1400" b="1" dirty="0"/>
        </a:p>
      </dgm:t>
    </dgm:pt>
    <dgm:pt modelId="{192040B4-B853-4F82-AB6B-A5E4620B55CB}" type="parTrans" cxnId="{12FBAFF9-6032-4436-A0E3-D83EE784C211}">
      <dgm:prSet/>
      <dgm:spPr/>
      <dgm:t>
        <a:bodyPr/>
        <a:lstStyle/>
        <a:p>
          <a:endParaRPr lang="ru-RU"/>
        </a:p>
      </dgm:t>
    </dgm:pt>
    <dgm:pt modelId="{709FF97B-F71F-4221-847E-47AC53AB407A}" type="sibTrans" cxnId="{12FBAFF9-6032-4436-A0E3-D83EE784C211}">
      <dgm:prSet/>
      <dgm:spPr/>
      <dgm:t>
        <a:bodyPr/>
        <a:lstStyle/>
        <a:p>
          <a:endParaRPr lang="ru-RU"/>
        </a:p>
      </dgm:t>
    </dgm:pt>
    <dgm:pt modelId="{05A18654-1768-4340-9288-945222F27684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050" b="1" dirty="0" smtClean="0">
              <a:solidFill>
                <a:schemeClr val="bg1"/>
              </a:solidFill>
            </a:rPr>
            <a:t>Модернизация</a:t>
          </a:r>
          <a:endParaRPr lang="ru-RU" sz="1050" b="1" dirty="0">
            <a:solidFill>
              <a:schemeClr val="bg1"/>
            </a:solidFill>
          </a:endParaRPr>
        </a:p>
      </dgm:t>
    </dgm:pt>
    <dgm:pt modelId="{1C591AB9-1894-4C17-8570-5DCC6FEE1EEE}" type="parTrans" cxnId="{1FDA661A-21F0-4BF2-9A02-D1FC26BF28B9}">
      <dgm:prSet/>
      <dgm:spPr/>
      <dgm:t>
        <a:bodyPr/>
        <a:lstStyle/>
        <a:p>
          <a:endParaRPr lang="ru-RU"/>
        </a:p>
      </dgm:t>
    </dgm:pt>
    <dgm:pt modelId="{0C6367E4-7CA1-48B6-96B4-72A950FB9A17}" type="sibTrans" cxnId="{1FDA661A-21F0-4BF2-9A02-D1FC26BF28B9}">
      <dgm:prSet/>
      <dgm:spPr/>
      <dgm:t>
        <a:bodyPr/>
        <a:lstStyle/>
        <a:p>
          <a:endParaRPr lang="ru-RU"/>
        </a:p>
      </dgm:t>
    </dgm:pt>
    <dgm:pt modelId="{B0952255-A083-4BF3-8855-E978B7472B3D}">
      <dgm:prSet phldrT="[Текст]" custT="1"/>
      <dgm:spPr/>
      <dgm:t>
        <a:bodyPr/>
        <a:lstStyle/>
        <a:p>
          <a:pPr algn="just"/>
          <a:r>
            <a:rPr lang="ru-RU" sz="1400" b="1" dirty="0" smtClean="0"/>
            <a:t>повышение прозрачности и открытости бюджетной системы</a:t>
          </a:r>
          <a:endParaRPr lang="ru-RU" sz="1400" b="1" dirty="0"/>
        </a:p>
      </dgm:t>
    </dgm:pt>
    <dgm:pt modelId="{EC796EC5-6EF7-455D-BAA9-49D91D5C9027}" type="parTrans" cxnId="{C6EC4922-FCF4-46C3-85C9-56DC9DCA2248}">
      <dgm:prSet/>
      <dgm:spPr/>
      <dgm:t>
        <a:bodyPr/>
        <a:lstStyle/>
        <a:p>
          <a:endParaRPr lang="ru-RU"/>
        </a:p>
      </dgm:t>
    </dgm:pt>
    <dgm:pt modelId="{64F03CDD-238B-4727-966B-918AC5C91241}" type="sibTrans" cxnId="{C6EC4922-FCF4-46C3-85C9-56DC9DCA2248}">
      <dgm:prSet/>
      <dgm:spPr/>
      <dgm:t>
        <a:bodyPr/>
        <a:lstStyle/>
        <a:p>
          <a:endParaRPr lang="ru-RU"/>
        </a:p>
      </dgm:t>
    </dgm:pt>
    <dgm:pt modelId="{89E75999-F071-4A14-B9A0-720822409940}">
      <dgm:prSet phldrT="[Текст]" custT="1"/>
      <dgm:spPr/>
      <dgm:t>
        <a:bodyPr/>
        <a:lstStyle/>
        <a:p>
          <a:pPr algn="just"/>
          <a:r>
            <a:rPr lang="ru-RU" sz="1400" b="1" dirty="0" smtClean="0"/>
            <a:t>повышение роли граждан и общественных институтов в процессе формирования приоритетов бюджетной политики и направлений расходов бюджета, реализация проектов инициативного бюджетирования</a:t>
          </a:r>
          <a:endParaRPr lang="ru-RU" sz="1400" b="1" dirty="0"/>
        </a:p>
      </dgm:t>
    </dgm:pt>
    <dgm:pt modelId="{E20E81FA-F292-42C8-975C-E7DF3662AC56}" type="parTrans" cxnId="{A99AA132-916D-43E4-A446-554A9BC7E735}">
      <dgm:prSet/>
      <dgm:spPr/>
      <dgm:t>
        <a:bodyPr/>
        <a:lstStyle/>
        <a:p>
          <a:endParaRPr lang="ru-RU"/>
        </a:p>
      </dgm:t>
    </dgm:pt>
    <dgm:pt modelId="{7F26CB31-3DB9-484F-BD18-DEE2AAED2D02}" type="sibTrans" cxnId="{A99AA132-916D-43E4-A446-554A9BC7E735}">
      <dgm:prSet/>
      <dgm:spPr/>
      <dgm:t>
        <a:bodyPr/>
        <a:lstStyle/>
        <a:p>
          <a:endParaRPr lang="ru-RU"/>
        </a:p>
      </dgm:t>
    </dgm:pt>
    <dgm:pt modelId="{8C1B3CDC-3C40-47FB-804A-F14AFE8A8713}">
      <dgm:prSet phldrT="[Текст]" custT="1"/>
      <dgm:spPr/>
      <dgm:t>
        <a:bodyPr/>
        <a:lstStyle/>
        <a:p>
          <a:pPr algn="just"/>
          <a:r>
            <a:rPr lang="ru-RU" sz="1400" b="1" dirty="0" smtClean="0"/>
            <a:t>ограничение принятия новых расходных обязательств местного бюджета, недопущения кредиторской задолженности</a:t>
          </a:r>
          <a:endParaRPr lang="ru-RU" sz="1400" b="1" dirty="0"/>
        </a:p>
      </dgm:t>
    </dgm:pt>
    <dgm:pt modelId="{C6FEB518-1F02-47B2-A792-D827A8492274}" type="parTrans" cxnId="{DCC07303-C7DF-4EFC-A878-6E4ECE1622D8}">
      <dgm:prSet/>
      <dgm:spPr/>
      <dgm:t>
        <a:bodyPr/>
        <a:lstStyle/>
        <a:p>
          <a:endParaRPr lang="ru-RU"/>
        </a:p>
      </dgm:t>
    </dgm:pt>
    <dgm:pt modelId="{2BF1FAB7-B382-43A7-B7FD-0551244BFCE9}" type="sibTrans" cxnId="{DCC07303-C7DF-4EFC-A878-6E4ECE1622D8}">
      <dgm:prSet/>
      <dgm:spPr/>
      <dgm:t>
        <a:bodyPr/>
        <a:lstStyle/>
        <a:p>
          <a:endParaRPr lang="ru-RU"/>
        </a:p>
      </dgm:t>
    </dgm:pt>
    <dgm:pt modelId="{6DAD835E-A0B2-40A5-BEE8-4BE1DE2975BD}">
      <dgm:prSet phldrT="[Текст]" custT="1"/>
      <dgm:spPr/>
      <dgm:t>
        <a:bodyPr/>
        <a:lstStyle/>
        <a:p>
          <a:pPr algn="just"/>
          <a:r>
            <a:rPr lang="ru-RU" sz="1400" b="1" dirty="0" smtClean="0"/>
            <a:t>совершенствование нормативного правового регулирования и методологии управления общественными финансами</a:t>
          </a:r>
          <a:endParaRPr lang="ru-RU" sz="1400" b="1" dirty="0"/>
        </a:p>
      </dgm:t>
    </dgm:pt>
    <dgm:pt modelId="{0B92D5CC-7145-4A9E-90E6-27231F8D7A17}" type="parTrans" cxnId="{1AC2022B-3DD7-418F-A19E-75591E830CAD}">
      <dgm:prSet/>
      <dgm:spPr/>
      <dgm:t>
        <a:bodyPr/>
        <a:lstStyle/>
        <a:p>
          <a:endParaRPr lang="ru-RU"/>
        </a:p>
      </dgm:t>
    </dgm:pt>
    <dgm:pt modelId="{A28B2178-00F5-4581-B5CC-0CB770B6CF9C}" type="sibTrans" cxnId="{1AC2022B-3DD7-418F-A19E-75591E830CAD}">
      <dgm:prSet/>
      <dgm:spPr/>
      <dgm:t>
        <a:bodyPr/>
        <a:lstStyle/>
        <a:p>
          <a:endParaRPr lang="ru-RU"/>
        </a:p>
      </dgm:t>
    </dgm:pt>
    <dgm:pt modelId="{A05D086E-457F-4438-9A0A-84129775252E}" type="pres">
      <dgm:prSet presAssocID="{90C67717-BBA7-44A8-961D-B6B82F12C7D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281EAE-31AF-4904-B7FB-E62689E4742B}" type="pres">
      <dgm:prSet presAssocID="{CE786647-DE1A-4944-8A81-602887987F04}" presName="composite" presStyleCnt="0"/>
      <dgm:spPr/>
    </dgm:pt>
    <dgm:pt modelId="{21C16578-353A-4134-AF9C-921EFBCE18C3}" type="pres">
      <dgm:prSet presAssocID="{CE786647-DE1A-4944-8A81-602887987F0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1E3DF-97FF-40C2-BB75-B7E8F9DE83A0}" type="pres">
      <dgm:prSet presAssocID="{CE786647-DE1A-4944-8A81-602887987F04}" presName="descendantText" presStyleLbl="alignAcc1" presStyleIdx="0" presStyleCnt="3" custScaleX="95414" custScaleY="196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1715A-E95B-4143-BCD0-3FBE660E52AE}" type="pres">
      <dgm:prSet presAssocID="{677BE475-233A-419A-BC50-2C098A82E8C1}" presName="sp" presStyleCnt="0"/>
      <dgm:spPr/>
    </dgm:pt>
    <dgm:pt modelId="{3217ECB6-1C69-49AC-BB72-D6921852E97D}" type="pres">
      <dgm:prSet presAssocID="{182E7E20-4A15-481F-B860-CBE3A1588E72}" presName="composite" presStyleCnt="0"/>
      <dgm:spPr/>
    </dgm:pt>
    <dgm:pt modelId="{518DB4BD-77BF-41DE-AA8F-13B21347DC90}" type="pres">
      <dgm:prSet presAssocID="{182E7E20-4A15-481F-B860-CBE3A1588E7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07F7A-1221-4F70-849C-D1040F0874B5}" type="pres">
      <dgm:prSet presAssocID="{182E7E20-4A15-481F-B860-CBE3A1588E72}" presName="descendantText" presStyleLbl="alignAcc1" presStyleIdx="1" presStyleCnt="3" custScaleX="97457" custScaleY="173960" custLinFactNeighborX="669" custLinFactNeighborY="24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AE1F26-7D00-4B7F-B2DA-A57C71B5BDD2}" type="pres">
      <dgm:prSet presAssocID="{76F4FCAF-250D-48FC-B3EC-8E11353364B2}" presName="sp" presStyleCnt="0"/>
      <dgm:spPr/>
    </dgm:pt>
    <dgm:pt modelId="{615F6CEF-CA47-431D-8C12-1BC6490C0B06}" type="pres">
      <dgm:prSet presAssocID="{05A18654-1768-4340-9288-945222F27684}" presName="composite" presStyleCnt="0"/>
      <dgm:spPr/>
    </dgm:pt>
    <dgm:pt modelId="{A7633E54-9DDB-4C3D-B5B2-80FCF15176AE}" type="pres">
      <dgm:prSet presAssocID="{05A18654-1768-4340-9288-945222F27684}" presName="parentText" presStyleLbl="alignNode1" presStyleIdx="2" presStyleCnt="3" custLinFactNeighborX="3088" custLinFactNeighborY="158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CB27F7-F5B6-4542-9B54-BFA9A132435E}" type="pres">
      <dgm:prSet presAssocID="{05A18654-1768-4340-9288-945222F27684}" presName="descendantText" presStyleLbl="alignAcc1" presStyleIdx="2" presStyleCnt="3" custScaleX="97578" custScaleY="137810" custLinFactNeighborX="730" custLinFactNeighborY="34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1C3AB6-0A25-4563-B56A-C84E4183A76D}" srcId="{182E7E20-4A15-481F-B860-CBE3A1588E72}" destId="{1E93F56E-E69F-4F43-9FF9-F52C4169AC18}" srcOrd="0" destOrd="0" parTransId="{253FCC13-CF04-45EF-B3B9-4983CECAA731}" sibTransId="{69974197-6EFD-482D-BA75-4B4776173A7E}"/>
    <dgm:cxn modelId="{30474397-B27A-4B79-A19C-233A9ABCAA64}" srcId="{CE786647-DE1A-4944-8A81-602887987F04}" destId="{C7CA4117-0BDC-4405-9806-D8AED9348BB0}" srcOrd="0" destOrd="0" parTransId="{7D84A0A5-6B61-42E1-BF55-67FEA2816707}" sibTransId="{8A0D5D80-20FB-4B49-AF55-B6A4BBDA0E73}"/>
    <dgm:cxn modelId="{1AC2022B-3DD7-418F-A19E-75591E830CAD}" srcId="{182E7E20-4A15-481F-B860-CBE3A1588E72}" destId="{6DAD835E-A0B2-40A5-BEE8-4BE1DE2975BD}" srcOrd="2" destOrd="0" parTransId="{0B92D5CC-7145-4A9E-90E6-27231F8D7A17}" sibTransId="{A28B2178-00F5-4581-B5CC-0CB770B6CF9C}"/>
    <dgm:cxn modelId="{F473B594-775E-4DB0-80F6-A81659332414}" type="presOf" srcId="{B0952255-A083-4BF3-8855-E978B7472B3D}" destId="{12CB27F7-F5B6-4542-9B54-BFA9A132435E}" srcOrd="0" destOrd="0" presId="urn:microsoft.com/office/officeart/2005/8/layout/chevron2"/>
    <dgm:cxn modelId="{F63C9641-687A-4FA9-AA6E-9DEB85AF12B1}" type="presOf" srcId="{CC604888-B4BC-4A6E-96EA-ABD8DC3B88EF}" destId="{F9F07F7A-1221-4F70-849C-D1040F0874B5}" srcOrd="0" destOrd="1" presId="urn:microsoft.com/office/officeart/2005/8/layout/chevron2"/>
    <dgm:cxn modelId="{1FDA661A-21F0-4BF2-9A02-D1FC26BF28B9}" srcId="{90C67717-BBA7-44A8-961D-B6B82F12C7D8}" destId="{05A18654-1768-4340-9288-945222F27684}" srcOrd="2" destOrd="0" parTransId="{1C591AB9-1894-4C17-8570-5DCC6FEE1EEE}" sibTransId="{0C6367E4-7CA1-48B6-96B4-72A950FB9A17}"/>
    <dgm:cxn modelId="{B7E295E6-4FD2-4794-819F-C00282797428}" type="presOf" srcId="{1E93F56E-E69F-4F43-9FF9-F52C4169AC18}" destId="{F9F07F7A-1221-4F70-849C-D1040F0874B5}" srcOrd="0" destOrd="0" presId="urn:microsoft.com/office/officeart/2005/8/layout/chevron2"/>
    <dgm:cxn modelId="{9F183203-3306-4191-86E1-32DDC3B62466}" srcId="{CE786647-DE1A-4944-8A81-602887987F04}" destId="{3E34C7C5-6D1F-4D0D-8D13-182B15C6F34A}" srcOrd="1" destOrd="0" parTransId="{90B06351-A6F4-40F9-BAD4-6675C5635F2E}" sibTransId="{4928387E-3288-498F-A292-92088FAB7287}"/>
    <dgm:cxn modelId="{C6EC4922-FCF4-46C3-85C9-56DC9DCA2248}" srcId="{05A18654-1768-4340-9288-945222F27684}" destId="{B0952255-A083-4BF3-8855-E978B7472B3D}" srcOrd="0" destOrd="0" parTransId="{EC796EC5-6EF7-455D-BAA9-49D91D5C9027}" sibTransId="{64F03CDD-238B-4727-966B-918AC5C91241}"/>
    <dgm:cxn modelId="{78C56E72-5534-446B-A256-F66157A17A78}" srcId="{90C67717-BBA7-44A8-961D-B6B82F12C7D8}" destId="{182E7E20-4A15-481F-B860-CBE3A1588E72}" srcOrd="1" destOrd="0" parTransId="{E15BA4D2-9290-4B30-B0D4-75A76B131833}" sibTransId="{76F4FCAF-250D-48FC-B3EC-8E11353364B2}"/>
    <dgm:cxn modelId="{A99AA132-916D-43E4-A446-554A9BC7E735}" srcId="{05A18654-1768-4340-9288-945222F27684}" destId="{89E75999-F071-4A14-B9A0-720822409940}" srcOrd="1" destOrd="0" parTransId="{E20E81FA-F292-42C8-975C-E7DF3662AC56}" sibTransId="{7F26CB31-3DB9-484F-BD18-DEE2AAED2D02}"/>
    <dgm:cxn modelId="{D217FB8A-71EE-4EC5-9D0D-531BDEA98528}" srcId="{90C67717-BBA7-44A8-961D-B6B82F12C7D8}" destId="{CE786647-DE1A-4944-8A81-602887987F04}" srcOrd="0" destOrd="0" parTransId="{6F11A62D-381D-4552-9826-4561C7348835}" sibTransId="{677BE475-233A-419A-BC50-2C098A82E8C1}"/>
    <dgm:cxn modelId="{06F11BEF-CD1F-497E-B012-5365C69E5E05}" type="presOf" srcId="{182E7E20-4A15-481F-B860-CBE3A1588E72}" destId="{518DB4BD-77BF-41DE-AA8F-13B21347DC90}" srcOrd="0" destOrd="0" presId="urn:microsoft.com/office/officeart/2005/8/layout/chevron2"/>
    <dgm:cxn modelId="{12FBAFF9-6032-4436-A0E3-D83EE784C211}" srcId="{182E7E20-4A15-481F-B860-CBE3A1588E72}" destId="{CC604888-B4BC-4A6E-96EA-ABD8DC3B88EF}" srcOrd="1" destOrd="0" parTransId="{192040B4-B853-4F82-AB6B-A5E4620B55CB}" sibTransId="{709FF97B-F71F-4221-847E-47AC53AB407A}"/>
    <dgm:cxn modelId="{DCC07303-C7DF-4EFC-A878-6E4ECE1622D8}" srcId="{CE786647-DE1A-4944-8A81-602887987F04}" destId="{8C1B3CDC-3C40-47FB-804A-F14AFE8A8713}" srcOrd="2" destOrd="0" parTransId="{C6FEB518-1F02-47B2-A792-D827A8492274}" sibTransId="{2BF1FAB7-B382-43A7-B7FD-0551244BFCE9}"/>
    <dgm:cxn modelId="{607C8258-0CEC-409A-A4B4-C424A3E2C4A7}" type="presOf" srcId="{CE786647-DE1A-4944-8A81-602887987F04}" destId="{21C16578-353A-4134-AF9C-921EFBCE18C3}" srcOrd="0" destOrd="0" presId="urn:microsoft.com/office/officeart/2005/8/layout/chevron2"/>
    <dgm:cxn modelId="{450C367F-DBFD-4948-ADDF-B7C3FC742999}" type="presOf" srcId="{05A18654-1768-4340-9288-945222F27684}" destId="{A7633E54-9DDB-4C3D-B5B2-80FCF15176AE}" srcOrd="0" destOrd="0" presId="urn:microsoft.com/office/officeart/2005/8/layout/chevron2"/>
    <dgm:cxn modelId="{20C1E595-D9C6-4DE2-923C-1B5E84280CDB}" type="presOf" srcId="{89E75999-F071-4A14-B9A0-720822409940}" destId="{12CB27F7-F5B6-4542-9B54-BFA9A132435E}" srcOrd="0" destOrd="1" presId="urn:microsoft.com/office/officeart/2005/8/layout/chevron2"/>
    <dgm:cxn modelId="{8608BE7B-416C-4392-8745-2CC5D8490DD2}" type="presOf" srcId="{8C1B3CDC-3C40-47FB-804A-F14AFE8A8713}" destId="{4521E3DF-97FF-40C2-BB75-B7E8F9DE83A0}" srcOrd="0" destOrd="2" presId="urn:microsoft.com/office/officeart/2005/8/layout/chevron2"/>
    <dgm:cxn modelId="{F898DB2C-F64A-4E81-A22C-33419FBAE1E0}" type="presOf" srcId="{6DAD835E-A0B2-40A5-BEE8-4BE1DE2975BD}" destId="{F9F07F7A-1221-4F70-849C-D1040F0874B5}" srcOrd="0" destOrd="2" presId="urn:microsoft.com/office/officeart/2005/8/layout/chevron2"/>
    <dgm:cxn modelId="{1017A592-D02E-4398-930A-E393FB03E062}" type="presOf" srcId="{90C67717-BBA7-44A8-961D-B6B82F12C7D8}" destId="{A05D086E-457F-4438-9A0A-84129775252E}" srcOrd="0" destOrd="0" presId="urn:microsoft.com/office/officeart/2005/8/layout/chevron2"/>
    <dgm:cxn modelId="{00DD3DE0-70C3-4F36-B470-28FD3C0C9888}" type="presOf" srcId="{3E34C7C5-6D1F-4D0D-8D13-182B15C6F34A}" destId="{4521E3DF-97FF-40C2-BB75-B7E8F9DE83A0}" srcOrd="0" destOrd="1" presId="urn:microsoft.com/office/officeart/2005/8/layout/chevron2"/>
    <dgm:cxn modelId="{D2ACB33B-5860-4931-BB25-A7F345711EBD}" type="presOf" srcId="{C7CA4117-0BDC-4405-9806-D8AED9348BB0}" destId="{4521E3DF-97FF-40C2-BB75-B7E8F9DE83A0}" srcOrd="0" destOrd="0" presId="urn:microsoft.com/office/officeart/2005/8/layout/chevron2"/>
    <dgm:cxn modelId="{4A7F21C3-8670-4A12-B1E2-F1E045485396}" type="presParOf" srcId="{A05D086E-457F-4438-9A0A-84129775252E}" destId="{AF281EAE-31AF-4904-B7FB-E62689E4742B}" srcOrd="0" destOrd="0" presId="urn:microsoft.com/office/officeart/2005/8/layout/chevron2"/>
    <dgm:cxn modelId="{DA364EEE-6918-4C05-A98E-98541720D61F}" type="presParOf" srcId="{AF281EAE-31AF-4904-B7FB-E62689E4742B}" destId="{21C16578-353A-4134-AF9C-921EFBCE18C3}" srcOrd="0" destOrd="0" presId="urn:microsoft.com/office/officeart/2005/8/layout/chevron2"/>
    <dgm:cxn modelId="{78FA5D83-973A-4284-81F9-FC179D146ABE}" type="presParOf" srcId="{AF281EAE-31AF-4904-B7FB-E62689E4742B}" destId="{4521E3DF-97FF-40C2-BB75-B7E8F9DE83A0}" srcOrd="1" destOrd="0" presId="urn:microsoft.com/office/officeart/2005/8/layout/chevron2"/>
    <dgm:cxn modelId="{4D9DC255-DC2B-41A7-817C-D002DACDE308}" type="presParOf" srcId="{A05D086E-457F-4438-9A0A-84129775252E}" destId="{5531715A-E95B-4143-BCD0-3FBE660E52AE}" srcOrd="1" destOrd="0" presId="urn:microsoft.com/office/officeart/2005/8/layout/chevron2"/>
    <dgm:cxn modelId="{7180C276-B4CA-4B17-A7C6-72AF44CCED8B}" type="presParOf" srcId="{A05D086E-457F-4438-9A0A-84129775252E}" destId="{3217ECB6-1C69-49AC-BB72-D6921852E97D}" srcOrd="2" destOrd="0" presId="urn:microsoft.com/office/officeart/2005/8/layout/chevron2"/>
    <dgm:cxn modelId="{6CB23B75-8F92-415D-90D8-269313453046}" type="presParOf" srcId="{3217ECB6-1C69-49AC-BB72-D6921852E97D}" destId="{518DB4BD-77BF-41DE-AA8F-13B21347DC90}" srcOrd="0" destOrd="0" presId="urn:microsoft.com/office/officeart/2005/8/layout/chevron2"/>
    <dgm:cxn modelId="{BA26D724-5A62-43AE-87AF-878AB5653325}" type="presParOf" srcId="{3217ECB6-1C69-49AC-BB72-D6921852E97D}" destId="{F9F07F7A-1221-4F70-849C-D1040F0874B5}" srcOrd="1" destOrd="0" presId="urn:microsoft.com/office/officeart/2005/8/layout/chevron2"/>
    <dgm:cxn modelId="{5089413B-CFA7-4A1E-A0C6-B6497969F4CC}" type="presParOf" srcId="{A05D086E-457F-4438-9A0A-84129775252E}" destId="{32AE1F26-7D00-4B7F-B2DA-A57C71B5BDD2}" srcOrd="3" destOrd="0" presId="urn:microsoft.com/office/officeart/2005/8/layout/chevron2"/>
    <dgm:cxn modelId="{D935BD91-76BE-46E0-8F30-C3B51E5C3D01}" type="presParOf" srcId="{A05D086E-457F-4438-9A0A-84129775252E}" destId="{615F6CEF-CA47-431D-8C12-1BC6490C0B06}" srcOrd="4" destOrd="0" presId="urn:microsoft.com/office/officeart/2005/8/layout/chevron2"/>
    <dgm:cxn modelId="{9728D593-FABA-4C19-B57C-6D4F2D57BC2F}" type="presParOf" srcId="{615F6CEF-CA47-431D-8C12-1BC6490C0B06}" destId="{A7633E54-9DDB-4C3D-B5B2-80FCF15176AE}" srcOrd="0" destOrd="0" presId="urn:microsoft.com/office/officeart/2005/8/layout/chevron2"/>
    <dgm:cxn modelId="{4DB84520-9F78-4822-8757-4E4E26A24896}" type="presParOf" srcId="{615F6CEF-CA47-431D-8C12-1BC6490C0B06}" destId="{12CB27F7-F5B6-4542-9B54-BFA9A132435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DBCB92-BFEF-4AFC-8ABA-EE491F75E5B8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0"/>
      <dgm:spPr/>
    </dgm:pt>
    <dgm:pt modelId="{1E476576-7318-4D30-94B1-7E6D67991B45}" type="pres">
      <dgm:prSet presAssocID="{1CDBCB92-BFEF-4AFC-8ABA-EE491F75E5B8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09264640-67ED-4029-8571-C00C0DF0C44E}" type="presOf" srcId="{1CDBCB92-BFEF-4AFC-8ABA-EE491F75E5B8}" destId="{1E476576-7318-4D30-94B1-7E6D67991B45}" srcOrd="0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F6D1C6-4873-48BF-8BD0-5F1904A2B906}" type="doc">
      <dgm:prSet loTypeId="urn:microsoft.com/office/officeart/2005/8/layout/hierarchy4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DC44C66-6C22-4064-B55F-6E48F679B11E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</a:rPr>
            <a:t>Всего 376,8 млн. рублей</a:t>
          </a:r>
          <a:endParaRPr lang="ru-RU" sz="3200" b="1" dirty="0">
            <a:solidFill>
              <a:schemeClr val="bg1"/>
            </a:solidFill>
          </a:endParaRPr>
        </a:p>
      </dgm:t>
    </dgm:pt>
    <dgm:pt modelId="{2208B78F-F775-4931-903C-7FF795E6111B}" type="parTrans" cxnId="{70023C06-90BB-41CC-A330-C0051B73D91F}">
      <dgm:prSet/>
      <dgm:spPr/>
      <dgm:t>
        <a:bodyPr/>
        <a:lstStyle/>
        <a:p>
          <a:endParaRPr lang="ru-RU"/>
        </a:p>
      </dgm:t>
    </dgm:pt>
    <dgm:pt modelId="{200CC604-41E7-4EB8-B3F8-FFB821E71AEE}" type="sibTrans" cxnId="{70023C06-90BB-41CC-A330-C0051B73D91F}">
      <dgm:prSet/>
      <dgm:spPr/>
      <dgm:t>
        <a:bodyPr/>
        <a:lstStyle/>
        <a:p>
          <a:endParaRPr lang="ru-RU"/>
        </a:p>
      </dgm:t>
    </dgm:pt>
    <dgm:pt modelId="{21BFD038-F72B-4063-9A28-6B14EE1D94A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Налоговые и неналоговые (собственные)</a:t>
          </a:r>
        </a:p>
        <a:p>
          <a:r>
            <a:rPr lang="ru-RU" sz="1600" b="1" dirty="0" smtClean="0">
              <a:solidFill>
                <a:schemeClr val="bg1"/>
              </a:solidFill>
            </a:rPr>
            <a:t>108,8 </a:t>
          </a:r>
        </a:p>
        <a:p>
          <a:r>
            <a:rPr lang="ru-RU" sz="1600" b="1" dirty="0" smtClean="0">
              <a:solidFill>
                <a:schemeClr val="bg1"/>
              </a:solidFill>
            </a:rPr>
            <a:t>млн. рублей </a:t>
          </a:r>
        </a:p>
        <a:p>
          <a:r>
            <a:rPr lang="ru-RU" sz="1600" b="1" dirty="0" smtClean="0">
              <a:solidFill>
                <a:schemeClr val="bg1"/>
              </a:solidFill>
            </a:rPr>
            <a:t>(29%)</a:t>
          </a:r>
          <a:endParaRPr lang="ru-RU" sz="1600" b="1" dirty="0">
            <a:solidFill>
              <a:schemeClr val="bg1"/>
            </a:solidFill>
          </a:endParaRPr>
        </a:p>
      </dgm:t>
    </dgm:pt>
    <dgm:pt modelId="{AF2F809C-95D1-402F-A1BB-70832AED9DF2}" type="parTrans" cxnId="{0D385A83-3556-47F4-9763-EBC6FF4AC450}">
      <dgm:prSet/>
      <dgm:spPr/>
      <dgm:t>
        <a:bodyPr/>
        <a:lstStyle/>
        <a:p>
          <a:endParaRPr lang="ru-RU"/>
        </a:p>
      </dgm:t>
    </dgm:pt>
    <dgm:pt modelId="{A1A5D208-009A-4E21-AC29-312DA70C58DD}" type="sibTrans" cxnId="{0D385A83-3556-47F4-9763-EBC6FF4AC450}">
      <dgm:prSet/>
      <dgm:spPr/>
      <dgm:t>
        <a:bodyPr/>
        <a:lstStyle/>
        <a:p>
          <a:endParaRPr lang="ru-RU"/>
        </a:p>
      </dgm:t>
    </dgm:pt>
    <dgm:pt modelId="{5D4BA228-DA9C-4BAC-8411-5F45EE2BC0CC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НДФЛ</a:t>
          </a:r>
        </a:p>
        <a:p>
          <a:r>
            <a:rPr lang="ru-RU" sz="1000" b="1" dirty="0" smtClean="0">
              <a:solidFill>
                <a:schemeClr val="bg1"/>
              </a:solidFill>
            </a:rPr>
            <a:t>75,3</a:t>
          </a:r>
        </a:p>
        <a:p>
          <a:r>
            <a:rPr lang="ru-RU" sz="1000" b="1" dirty="0" smtClean="0">
              <a:solidFill>
                <a:schemeClr val="bg1"/>
              </a:solidFill>
            </a:rPr>
            <a:t> млн. рублей</a:t>
          </a:r>
          <a:endParaRPr lang="ru-RU" sz="1000" b="1" dirty="0">
            <a:solidFill>
              <a:schemeClr val="bg1"/>
            </a:solidFill>
          </a:endParaRPr>
        </a:p>
      </dgm:t>
    </dgm:pt>
    <dgm:pt modelId="{E15AC41C-C155-4958-82A3-692D3CB7AA5E}" type="parTrans" cxnId="{C3837BB9-62D8-4AB9-AE6D-9E8BCA2538DF}">
      <dgm:prSet/>
      <dgm:spPr/>
      <dgm:t>
        <a:bodyPr/>
        <a:lstStyle/>
        <a:p>
          <a:endParaRPr lang="ru-RU"/>
        </a:p>
      </dgm:t>
    </dgm:pt>
    <dgm:pt modelId="{6EAA00BE-BE8D-4E44-BDC7-AE86A7D7A953}" type="sibTrans" cxnId="{C3837BB9-62D8-4AB9-AE6D-9E8BCA2538DF}">
      <dgm:prSet/>
      <dgm:spPr/>
      <dgm:t>
        <a:bodyPr/>
        <a:lstStyle/>
        <a:p>
          <a:endParaRPr lang="ru-RU"/>
        </a:p>
      </dgm:t>
    </dgm:pt>
    <dgm:pt modelId="{6ABC991A-B9F3-426D-8DF0-BA4E8FEA36D9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Акцизы</a:t>
          </a:r>
        </a:p>
        <a:p>
          <a:r>
            <a:rPr lang="ru-RU" sz="1000" b="1" dirty="0" smtClean="0">
              <a:solidFill>
                <a:schemeClr val="bg1"/>
              </a:solidFill>
            </a:rPr>
            <a:t>2,9</a:t>
          </a:r>
        </a:p>
        <a:p>
          <a:r>
            <a:rPr lang="ru-RU" sz="1000" b="1" dirty="0" smtClean="0">
              <a:solidFill>
                <a:schemeClr val="bg1"/>
              </a:solidFill>
            </a:rPr>
            <a:t> млн. рублей</a:t>
          </a:r>
          <a:endParaRPr lang="ru-RU" sz="1000" b="1" dirty="0">
            <a:solidFill>
              <a:schemeClr val="bg1"/>
            </a:solidFill>
          </a:endParaRPr>
        </a:p>
      </dgm:t>
    </dgm:pt>
    <dgm:pt modelId="{FACB22AE-3112-4C2D-9011-70C6024B61B2}" type="parTrans" cxnId="{6BE0AC5F-A807-4F1F-A731-18C6AC9E2982}">
      <dgm:prSet/>
      <dgm:spPr/>
      <dgm:t>
        <a:bodyPr/>
        <a:lstStyle/>
        <a:p>
          <a:endParaRPr lang="ru-RU"/>
        </a:p>
      </dgm:t>
    </dgm:pt>
    <dgm:pt modelId="{25FBD7DF-7FE1-4540-B922-125E1EE11742}" type="sibTrans" cxnId="{6BE0AC5F-A807-4F1F-A731-18C6AC9E2982}">
      <dgm:prSet/>
      <dgm:spPr/>
      <dgm:t>
        <a:bodyPr/>
        <a:lstStyle/>
        <a:p>
          <a:endParaRPr lang="ru-RU"/>
        </a:p>
      </dgm:t>
    </dgm:pt>
    <dgm:pt modelId="{AD158025-3E85-4EC2-A36A-0724CA4100A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Безвозмездные </a:t>
          </a:r>
        </a:p>
        <a:p>
          <a:r>
            <a:rPr lang="ru-RU" sz="1600" b="1" dirty="0" smtClean="0">
              <a:solidFill>
                <a:schemeClr val="bg1"/>
              </a:solidFill>
            </a:rPr>
            <a:t>268,0</a:t>
          </a:r>
        </a:p>
        <a:p>
          <a:r>
            <a:rPr lang="ru-RU" sz="1600" b="1" dirty="0" smtClean="0">
              <a:solidFill>
                <a:schemeClr val="bg1"/>
              </a:solidFill>
            </a:rPr>
            <a:t> млн. рублей</a:t>
          </a:r>
        </a:p>
        <a:p>
          <a:r>
            <a:rPr lang="ru-RU" sz="1600" b="1" dirty="0" smtClean="0">
              <a:solidFill>
                <a:schemeClr val="bg1"/>
              </a:solidFill>
            </a:rPr>
            <a:t>(71%)</a:t>
          </a:r>
          <a:endParaRPr lang="ru-RU" sz="1600" b="1" dirty="0">
            <a:solidFill>
              <a:schemeClr val="bg1"/>
            </a:solidFill>
          </a:endParaRPr>
        </a:p>
      </dgm:t>
    </dgm:pt>
    <dgm:pt modelId="{1AA1C967-60C2-4E15-8C89-BB968A0CCE92}" type="parTrans" cxnId="{B007376C-EDAB-4075-BF7D-BA8E79B45435}">
      <dgm:prSet/>
      <dgm:spPr/>
      <dgm:t>
        <a:bodyPr/>
        <a:lstStyle/>
        <a:p>
          <a:endParaRPr lang="ru-RU"/>
        </a:p>
      </dgm:t>
    </dgm:pt>
    <dgm:pt modelId="{967CECB5-ADF4-418B-A79E-F212A998EEC8}" type="sibTrans" cxnId="{B007376C-EDAB-4075-BF7D-BA8E79B45435}">
      <dgm:prSet/>
      <dgm:spPr/>
      <dgm:t>
        <a:bodyPr/>
        <a:lstStyle/>
        <a:p>
          <a:endParaRPr lang="ru-RU"/>
        </a:p>
      </dgm:t>
    </dgm:pt>
    <dgm:pt modelId="{A25BDC84-48CD-4DAA-AE82-5D5E569C1272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Налог на совокупный доход </a:t>
          </a:r>
        </a:p>
        <a:p>
          <a:r>
            <a:rPr lang="ru-RU" sz="1000" b="1" dirty="0" smtClean="0">
              <a:solidFill>
                <a:schemeClr val="bg1"/>
              </a:solidFill>
            </a:rPr>
            <a:t>3,5</a:t>
          </a:r>
        </a:p>
        <a:p>
          <a:r>
            <a:rPr lang="ru-RU" sz="1000" b="1" dirty="0" smtClean="0">
              <a:solidFill>
                <a:schemeClr val="bg1"/>
              </a:solidFill>
            </a:rPr>
            <a:t> млн. рублей</a:t>
          </a:r>
          <a:endParaRPr lang="ru-RU" sz="1000" b="1" dirty="0">
            <a:solidFill>
              <a:schemeClr val="bg1"/>
            </a:solidFill>
          </a:endParaRPr>
        </a:p>
      </dgm:t>
    </dgm:pt>
    <dgm:pt modelId="{0C88B101-8E05-4788-BAA5-887FA0512177}" type="parTrans" cxnId="{B107F21A-56D8-46DF-8F7A-FF673BD0C00E}">
      <dgm:prSet/>
      <dgm:spPr/>
      <dgm:t>
        <a:bodyPr/>
        <a:lstStyle/>
        <a:p>
          <a:endParaRPr lang="ru-RU"/>
        </a:p>
      </dgm:t>
    </dgm:pt>
    <dgm:pt modelId="{5FE2C7EB-014B-4A18-B07D-2E69221B4DBF}" type="sibTrans" cxnId="{B107F21A-56D8-46DF-8F7A-FF673BD0C00E}">
      <dgm:prSet/>
      <dgm:spPr/>
      <dgm:t>
        <a:bodyPr/>
        <a:lstStyle/>
        <a:p>
          <a:endParaRPr lang="ru-RU"/>
        </a:p>
      </dgm:t>
    </dgm:pt>
    <dgm:pt modelId="{A33D1B3B-069B-4A1E-B5D4-53754179C6A0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Налоги на имущество</a:t>
          </a:r>
        </a:p>
        <a:p>
          <a:r>
            <a:rPr lang="ru-RU" sz="1000" b="1" dirty="0" smtClean="0">
              <a:solidFill>
                <a:schemeClr val="bg1"/>
              </a:solidFill>
            </a:rPr>
            <a:t>19,1</a:t>
          </a:r>
        </a:p>
        <a:p>
          <a:r>
            <a:rPr lang="ru-RU" sz="1000" b="1" dirty="0" smtClean="0">
              <a:solidFill>
                <a:schemeClr val="bg1"/>
              </a:solidFill>
            </a:rPr>
            <a:t> млн. рублей</a:t>
          </a:r>
          <a:endParaRPr lang="ru-RU" sz="1000" b="1" dirty="0">
            <a:solidFill>
              <a:schemeClr val="bg1"/>
            </a:solidFill>
          </a:endParaRPr>
        </a:p>
      </dgm:t>
    </dgm:pt>
    <dgm:pt modelId="{3D3AB8A5-897B-4DC6-9D57-D78EDF58B94A}" type="parTrans" cxnId="{4A2B7FA9-959D-4218-A74C-B8D6B33E673E}">
      <dgm:prSet/>
      <dgm:spPr/>
      <dgm:t>
        <a:bodyPr/>
        <a:lstStyle/>
        <a:p>
          <a:endParaRPr lang="ru-RU"/>
        </a:p>
      </dgm:t>
    </dgm:pt>
    <dgm:pt modelId="{361F94D2-A51C-496A-80D0-6C9AA3A5AB59}" type="sibTrans" cxnId="{4A2B7FA9-959D-4218-A74C-B8D6B33E673E}">
      <dgm:prSet/>
      <dgm:spPr/>
      <dgm:t>
        <a:bodyPr/>
        <a:lstStyle/>
        <a:p>
          <a:endParaRPr lang="ru-RU"/>
        </a:p>
      </dgm:t>
    </dgm:pt>
    <dgm:pt modelId="{61EF2852-D34F-467E-BC7C-7AC166E1E157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Субсидии 68,2 </a:t>
          </a:r>
        </a:p>
        <a:p>
          <a:r>
            <a:rPr lang="ru-RU" sz="1000" b="1" dirty="0" smtClean="0">
              <a:solidFill>
                <a:schemeClr val="bg1"/>
              </a:solidFill>
            </a:rPr>
            <a:t>млн. рублей</a:t>
          </a:r>
          <a:endParaRPr lang="ru-RU" sz="1000" b="1" dirty="0">
            <a:solidFill>
              <a:schemeClr val="bg1"/>
            </a:solidFill>
          </a:endParaRPr>
        </a:p>
      </dgm:t>
    </dgm:pt>
    <dgm:pt modelId="{2ABDB663-DFDC-4D14-88DF-D36CBF52A86F}" type="parTrans" cxnId="{89882FC8-383E-4264-9960-65DEAEB0D0E6}">
      <dgm:prSet/>
      <dgm:spPr/>
      <dgm:t>
        <a:bodyPr/>
        <a:lstStyle/>
        <a:p>
          <a:endParaRPr lang="ru-RU"/>
        </a:p>
      </dgm:t>
    </dgm:pt>
    <dgm:pt modelId="{76D83269-C08C-4B45-8770-6F6B6B8BCDC7}" type="sibTrans" cxnId="{89882FC8-383E-4264-9960-65DEAEB0D0E6}">
      <dgm:prSet/>
      <dgm:spPr/>
      <dgm:t>
        <a:bodyPr/>
        <a:lstStyle/>
        <a:p>
          <a:endParaRPr lang="ru-RU"/>
        </a:p>
      </dgm:t>
    </dgm:pt>
    <dgm:pt modelId="{C08ACA06-3C69-4A6D-961C-47916B9E42D4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Субвенции 142,8 </a:t>
          </a:r>
        </a:p>
        <a:p>
          <a:r>
            <a:rPr lang="ru-RU" sz="1000" b="1" dirty="0" smtClean="0">
              <a:solidFill>
                <a:schemeClr val="bg1"/>
              </a:solidFill>
            </a:rPr>
            <a:t>млн. рублей</a:t>
          </a:r>
          <a:endParaRPr lang="ru-RU" sz="1000" b="1" dirty="0">
            <a:solidFill>
              <a:schemeClr val="bg1"/>
            </a:solidFill>
          </a:endParaRPr>
        </a:p>
      </dgm:t>
    </dgm:pt>
    <dgm:pt modelId="{0EAFD852-0EB1-48C5-B1F4-EE254E9E8ABE}" type="parTrans" cxnId="{E52D366A-D8EB-4639-803C-E3D2C152F1C2}">
      <dgm:prSet/>
      <dgm:spPr/>
      <dgm:t>
        <a:bodyPr/>
        <a:lstStyle/>
        <a:p>
          <a:endParaRPr lang="ru-RU"/>
        </a:p>
      </dgm:t>
    </dgm:pt>
    <dgm:pt modelId="{B9B68036-E6A0-4A37-B0FF-27D4266F187B}" type="sibTrans" cxnId="{E52D366A-D8EB-4639-803C-E3D2C152F1C2}">
      <dgm:prSet/>
      <dgm:spPr/>
      <dgm:t>
        <a:bodyPr/>
        <a:lstStyle/>
        <a:p>
          <a:endParaRPr lang="ru-RU"/>
        </a:p>
      </dgm:t>
    </dgm:pt>
    <dgm:pt modelId="{AB847A0A-A0AA-4FFB-A047-88F53D033C1E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Прочие неналоговые доходы</a:t>
          </a:r>
        </a:p>
        <a:p>
          <a:r>
            <a:rPr lang="ru-RU" sz="1000" b="1" dirty="0" smtClean="0">
              <a:solidFill>
                <a:schemeClr val="bg1"/>
              </a:solidFill>
            </a:rPr>
            <a:t>8,0</a:t>
          </a:r>
        </a:p>
        <a:p>
          <a:r>
            <a:rPr lang="ru-RU" sz="1000" b="1" dirty="0" smtClean="0">
              <a:solidFill>
                <a:schemeClr val="bg1"/>
              </a:solidFill>
            </a:rPr>
            <a:t> млн. рублей</a:t>
          </a:r>
          <a:endParaRPr lang="ru-RU" sz="1000" b="1" dirty="0">
            <a:solidFill>
              <a:schemeClr val="bg1"/>
            </a:solidFill>
          </a:endParaRPr>
        </a:p>
      </dgm:t>
    </dgm:pt>
    <dgm:pt modelId="{E3FA6D5D-CC32-4E4A-B32C-38A13D9ECCA8}" type="parTrans" cxnId="{5CE9F477-3DD9-4EDF-9E86-EE9A9DB0873B}">
      <dgm:prSet/>
      <dgm:spPr/>
      <dgm:t>
        <a:bodyPr/>
        <a:lstStyle/>
        <a:p>
          <a:endParaRPr lang="ru-RU"/>
        </a:p>
      </dgm:t>
    </dgm:pt>
    <dgm:pt modelId="{7C3EB6DA-56B3-48D5-B81C-7855ED4C7772}" type="sibTrans" cxnId="{5CE9F477-3DD9-4EDF-9E86-EE9A9DB0873B}">
      <dgm:prSet/>
      <dgm:spPr/>
      <dgm:t>
        <a:bodyPr/>
        <a:lstStyle/>
        <a:p>
          <a:endParaRPr lang="ru-RU"/>
        </a:p>
      </dgm:t>
    </dgm:pt>
    <dgm:pt modelId="{95E10E4B-BFFE-4B21-ABEB-BF47078D2B8F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Дотации</a:t>
          </a:r>
        </a:p>
        <a:p>
          <a:r>
            <a:rPr lang="ru-RU" sz="1000" b="1" dirty="0" smtClean="0">
              <a:solidFill>
                <a:schemeClr val="bg1"/>
              </a:solidFill>
            </a:rPr>
            <a:t> 49,5 </a:t>
          </a:r>
        </a:p>
        <a:p>
          <a:r>
            <a:rPr lang="ru-RU" sz="1000" b="1" dirty="0" smtClean="0">
              <a:solidFill>
                <a:schemeClr val="bg1"/>
              </a:solidFill>
            </a:rPr>
            <a:t>млн. рублей</a:t>
          </a:r>
          <a:endParaRPr lang="ru-RU" sz="1000" b="1" dirty="0">
            <a:solidFill>
              <a:schemeClr val="bg1"/>
            </a:solidFill>
          </a:endParaRPr>
        </a:p>
      </dgm:t>
    </dgm:pt>
    <dgm:pt modelId="{6815A3AF-D222-420A-AC3F-08AF3527883E}" type="parTrans" cxnId="{8B34F9C4-D3B0-4867-A935-751E2EC10887}">
      <dgm:prSet/>
      <dgm:spPr/>
      <dgm:t>
        <a:bodyPr/>
        <a:lstStyle/>
        <a:p>
          <a:endParaRPr lang="ru-RU"/>
        </a:p>
      </dgm:t>
    </dgm:pt>
    <dgm:pt modelId="{FD8E6C3B-DA76-4CEE-9022-E4A0BE75318B}" type="sibTrans" cxnId="{8B34F9C4-D3B0-4867-A935-751E2EC10887}">
      <dgm:prSet/>
      <dgm:spPr/>
      <dgm:t>
        <a:bodyPr/>
        <a:lstStyle/>
        <a:p>
          <a:endParaRPr lang="ru-RU"/>
        </a:p>
      </dgm:t>
    </dgm:pt>
    <dgm:pt modelId="{F82D6FBD-25D3-4386-8C9A-4259FE932006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Иные МБТ</a:t>
          </a:r>
        </a:p>
        <a:p>
          <a:r>
            <a:rPr lang="ru-RU" sz="1000" b="1" dirty="0" smtClean="0">
              <a:solidFill>
                <a:schemeClr val="bg1"/>
              </a:solidFill>
            </a:rPr>
            <a:t>7,5 </a:t>
          </a:r>
        </a:p>
        <a:p>
          <a:r>
            <a:rPr lang="ru-RU" sz="1000" b="1" dirty="0" smtClean="0">
              <a:solidFill>
                <a:schemeClr val="bg1"/>
              </a:solidFill>
            </a:rPr>
            <a:t>млн. рублей</a:t>
          </a:r>
          <a:endParaRPr lang="ru-RU" sz="1000" b="1" dirty="0">
            <a:solidFill>
              <a:schemeClr val="bg1"/>
            </a:solidFill>
          </a:endParaRPr>
        </a:p>
      </dgm:t>
    </dgm:pt>
    <dgm:pt modelId="{F422F962-98A4-46B7-B30B-B60D4DB5ED9F}" type="parTrans" cxnId="{F7E76B4A-0D78-49BC-BC0C-5CCAEF4ECA6F}">
      <dgm:prSet/>
      <dgm:spPr/>
      <dgm:t>
        <a:bodyPr/>
        <a:lstStyle/>
        <a:p>
          <a:endParaRPr lang="ru-RU"/>
        </a:p>
      </dgm:t>
    </dgm:pt>
    <dgm:pt modelId="{40F69BEC-24A1-4AAD-AE0E-00FEF6A1A350}" type="sibTrans" cxnId="{F7E76B4A-0D78-49BC-BC0C-5CCAEF4ECA6F}">
      <dgm:prSet/>
      <dgm:spPr/>
      <dgm:t>
        <a:bodyPr/>
        <a:lstStyle/>
        <a:p>
          <a:endParaRPr lang="ru-RU"/>
        </a:p>
      </dgm:t>
    </dgm:pt>
    <dgm:pt modelId="{EBB80E51-7A70-4F31-869B-5D8EEDC9C64B}" type="pres">
      <dgm:prSet presAssocID="{AFF6D1C6-4873-48BF-8BD0-5F1904A2B90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921A5B9-7514-4FDE-B8CE-54277E68ADE3}" type="pres">
      <dgm:prSet presAssocID="{8DC44C66-6C22-4064-B55F-6E48F679B11E}" presName="vertOne" presStyleCnt="0"/>
      <dgm:spPr/>
      <dgm:t>
        <a:bodyPr/>
        <a:lstStyle/>
        <a:p>
          <a:endParaRPr lang="ru-RU"/>
        </a:p>
      </dgm:t>
    </dgm:pt>
    <dgm:pt modelId="{6394D1E3-19DB-4B84-91DC-A8D8BF66C05B}" type="pres">
      <dgm:prSet presAssocID="{8DC44C66-6C22-4064-B55F-6E48F679B11E}" presName="txOne" presStyleLbl="node0" presStyleIdx="0" presStyleCnt="1" custScaleY="62434" custLinFactY="-12865" custLinFactNeighborX="-127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0525A0-D190-47C6-B695-DA487F25D268}" type="pres">
      <dgm:prSet presAssocID="{8DC44C66-6C22-4064-B55F-6E48F679B11E}" presName="parTransOne" presStyleCnt="0"/>
      <dgm:spPr/>
      <dgm:t>
        <a:bodyPr/>
        <a:lstStyle/>
        <a:p>
          <a:endParaRPr lang="ru-RU"/>
        </a:p>
      </dgm:t>
    </dgm:pt>
    <dgm:pt modelId="{9B97EA5F-7E58-49BA-A89F-5B0B43865213}" type="pres">
      <dgm:prSet presAssocID="{8DC44C66-6C22-4064-B55F-6E48F679B11E}" presName="horzOne" presStyleCnt="0"/>
      <dgm:spPr/>
      <dgm:t>
        <a:bodyPr/>
        <a:lstStyle/>
        <a:p>
          <a:endParaRPr lang="ru-RU"/>
        </a:p>
      </dgm:t>
    </dgm:pt>
    <dgm:pt modelId="{805D3E7B-105D-46A2-A1C6-94DD4888A350}" type="pres">
      <dgm:prSet presAssocID="{21BFD038-F72B-4063-9A28-6B14EE1D94A8}" presName="vertTwo" presStyleCnt="0"/>
      <dgm:spPr/>
      <dgm:t>
        <a:bodyPr/>
        <a:lstStyle/>
        <a:p>
          <a:endParaRPr lang="ru-RU"/>
        </a:p>
      </dgm:t>
    </dgm:pt>
    <dgm:pt modelId="{75013EF3-3DC7-4B24-8AE8-5EFFC866F9DC}" type="pres">
      <dgm:prSet presAssocID="{21BFD038-F72B-4063-9A28-6B14EE1D94A8}" presName="txTwo" presStyleLbl="node2" presStyleIdx="0" presStyleCnt="2" custScaleX="274903" custLinFactNeighborX="14348" custLinFactNeighborY="-596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8D46E6-8029-496E-AED5-A981D25CDF57}" type="pres">
      <dgm:prSet presAssocID="{21BFD038-F72B-4063-9A28-6B14EE1D94A8}" presName="parTransTwo" presStyleCnt="0"/>
      <dgm:spPr/>
      <dgm:t>
        <a:bodyPr/>
        <a:lstStyle/>
        <a:p>
          <a:endParaRPr lang="ru-RU"/>
        </a:p>
      </dgm:t>
    </dgm:pt>
    <dgm:pt modelId="{EF96A6F7-71D4-4A71-A3CE-33A99418DC99}" type="pres">
      <dgm:prSet presAssocID="{21BFD038-F72B-4063-9A28-6B14EE1D94A8}" presName="horzTwo" presStyleCnt="0"/>
      <dgm:spPr/>
      <dgm:t>
        <a:bodyPr/>
        <a:lstStyle/>
        <a:p>
          <a:endParaRPr lang="ru-RU"/>
        </a:p>
      </dgm:t>
    </dgm:pt>
    <dgm:pt modelId="{FF66AD2C-2C6D-4825-9383-8E0AB06FD668}" type="pres">
      <dgm:prSet presAssocID="{5D4BA228-DA9C-4BAC-8411-5F45EE2BC0CC}" presName="vertThree" presStyleCnt="0"/>
      <dgm:spPr/>
      <dgm:t>
        <a:bodyPr/>
        <a:lstStyle/>
        <a:p>
          <a:endParaRPr lang="ru-RU"/>
        </a:p>
      </dgm:t>
    </dgm:pt>
    <dgm:pt modelId="{EE2F3344-1E04-40D7-AD34-0C44CA45DD93}" type="pres">
      <dgm:prSet presAssocID="{5D4BA228-DA9C-4BAC-8411-5F45EE2BC0CC}" presName="txThree" presStyleLbl="node3" presStyleIdx="0" presStyleCnt="9" custScaleX="237462" custScaleY="100249" custLinFactX="-104571" custLinFactNeighborX="-200000" custLinFactNeighborY="4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664FBE-73A4-4BFA-B671-762E7021E09F}" type="pres">
      <dgm:prSet presAssocID="{5D4BA228-DA9C-4BAC-8411-5F45EE2BC0CC}" presName="horzThree" presStyleCnt="0"/>
      <dgm:spPr/>
      <dgm:t>
        <a:bodyPr/>
        <a:lstStyle/>
        <a:p>
          <a:endParaRPr lang="ru-RU"/>
        </a:p>
      </dgm:t>
    </dgm:pt>
    <dgm:pt modelId="{A38FDAC1-5160-4839-BB6D-2DFC38DBC58A}" type="pres">
      <dgm:prSet presAssocID="{6EAA00BE-BE8D-4E44-BDC7-AE86A7D7A953}" presName="sibSpaceThree" presStyleCnt="0"/>
      <dgm:spPr/>
      <dgm:t>
        <a:bodyPr/>
        <a:lstStyle/>
        <a:p>
          <a:endParaRPr lang="ru-RU"/>
        </a:p>
      </dgm:t>
    </dgm:pt>
    <dgm:pt modelId="{4946F0F8-988D-48BF-AB40-76A71086F4DE}" type="pres">
      <dgm:prSet presAssocID="{6ABC991A-B9F3-426D-8DF0-BA4E8FEA36D9}" presName="vertThree" presStyleCnt="0"/>
      <dgm:spPr/>
      <dgm:t>
        <a:bodyPr/>
        <a:lstStyle/>
        <a:p>
          <a:endParaRPr lang="ru-RU"/>
        </a:p>
      </dgm:t>
    </dgm:pt>
    <dgm:pt modelId="{20FB57BC-D046-47C9-B5A5-BB230AC94576}" type="pres">
      <dgm:prSet presAssocID="{6ABC991A-B9F3-426D-8DF0-BA4E8FEA36D9}" presName="txThree" presStyleLbl="node3" presStyleIdx="1" presStyleCnt="9" custScaleX="179381" custLinFactX="-100000" custLinFactNeighborX="-150055" custLinFactNeighborY="4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47738F-3B4A-451D-AA89-42409F3E0ADC}" type="pres">
      <dgm:prSet presAssocID="{6ABC991A-B9F3-426D-8DF0-BA4E8FEA36D9}" presName="horzThree" presStyleCnt="0"/>
      <dgm:spPr/>
      <dgm:t>
        <a:bodyPr/>
        <a:lstStyle/>
        <a:p>
          <a:endParaRPr lang="ru-RU"/>
        </a:p>
      </dgm:t>
    </dgm:pt>
    <dgm:pt modelId="{0912930A-3425-40B3-BEDD-7DAC61EFA5D9}" type="pres">
      <dgm:prSet presAssocID="{A1A5D208-009A-4E21-AC29-312DA70C58DD}" presName="sibSpaceTwo" presStyleCnt="0"/>
      <dgm:spPr/>
      <dgm:t>
        <a:bodyPr/>
        <a:lstStyle/>
        <a:p>
          <a:endParaRPr lang="ru-RU"/>
        </a:p>
      </dgm:t>
    </dgm:pt>
    <dgm:pt modelId="{6F2D52B1-9727-4B9A-8C7C-A43ABE59516F}" type="pres">
      <dgm:prSet presAssocID="{AD158025-3E85-4EC2-A36A-0724CA4100A4}" presName="vertTwo" presStyleCnt="0"/>
      <dgm:spPr/>
      <dgm:t>
        <a:bodyPr/>
        <a:lstStyle/>
        <a:p>
          <a:endParaRPr lang="ru-RU"/>
        </a:p>
      </dgm:t>
    </dgm:pt>
    <dgm:pt modelId="{15091653-8B4B-4B33-B65A-42B50BD8D216}" type="pres">
      <dgm:prSet presAssocID="{AD158025-3E85-4EC2-A36A-0724CA4100A4}" presName="txTwo" presStyleLbl="node2" presStyleIdx="1" presStyleCnt="2" custScaleX="71664" custLinFactNeighborX="6032" custLinFactNeighborY="-180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CD242A-EA61-45BD-9C81-1F55DB11627C}" type="pres">
      <dgm:prSet presAssocID="{AD158025-3E85-4EC2-A36A-0724CA4100A4}" presName="parTransTwo" presStyleCnt="0"/>
      <dgm:spPr/>
      <dgm:t>
        <a:bodyPr/>
        <a:lstStyle/>
        <a:p>
          <a:endParaRPr lang="ru-RU"/>
        </a:p>
      </dgm:t>
    </dgm:pt>
    <dgm:pt modelId="{F3904CFA-D868-4D4D-8B50-74A764EF9630}" type="pres">
      <dgm:prSet presAssocID="{AD158025-3E85-4EC2-A36A-0724CA4100A4}" presName="horzTwo" presStyleCnt="0"/>
      <dgm:spPr/>
      <dgm:t>
        <a:bodyPr/>
        <a:lstStyle/>
        <a:p>
          <a:endParaRPr lang="ru-RU"/>
        </a:p>
      </dgm:t>
    </dgm:pt>
    <dgm:pt modelId="{43A73945-1122-439A-8F27-E1A18CBE6219}" type="pres">
      <dgm:prSet presAssocID="{A25BDC84-48CD-4DAA-AE82-5D5E569C1272}" presName="vertThree" presStyleCnt="0"/>
      <dgm:spPr/>
      <dgm:t>
        <a:bodyPr/>
        <a:lstStyle/>
        <a:p>
          <a:endParaRPr lang="ru-RU"/>
        </a:p>
      </dgm:t>
    </dgm:pt>
    <dgm:pt modelId="{027BADEB-70A1-4B04-9C53-15291EF0F6A7}" type="pres">
      <dgm:prSet presAssocID="{A25BDC84-48CD-4DAA-AE82-5D5E569C1272}" presName="txThree" presStyleLbl="node3" presStyleIdx="2" presStyleCnt="9" custScaleX="174566" custLinFactX="-281270" custLinFactNeighborX="-300000" custLinFactNeighborY="4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231CDF-3AA4-46F1-B0DD-9AC57BAB5117}" type="pres">
      <dgm:prSet presAssocID="{A25BDC84-48CD-4DAA-AE82-5D5E569C1272}" presName="horzThree" presStyleCnt="0"/>
      <dgm:spPr/>
      <dgm:t>
        <a:bodyPr/>
        <a:lstStyle/>
        <a:p>
          <a:endParaRPr lang="ru-RU"/>
        </a:p>
      </dgm:t>
    </dgm:pt>
    <dgm:pt modelId="{223D1B4E-03F8-427B-A0B7-66AB0F22EBEB}" type="pres">
      <dgm:prSet presAssocID="{5FE2C7EB-014B-4A18-B07D-2E69221B4DBF}" presName="sibSpaceThree" presStyleCnt="0"/>
      <dgm:spPr/>
      <dgm:t>
        <a:bodyPr/>
        <a:lstStyle/>
        <a:p>
          <a:endParaRPr lang="ru-RU"/>
        </a:p>
      </dgm:t>
    </dgm:pt>
    <dgm:pt modelId="{77831A50-957A-42EA-95CC-D7F77797531B}" type="pres">
      <dgm:prSet presAssocID="{A33D1B3B-069B-4A1E-B5D4-53754179C6A0}" presName="vertThree" presStyleCnt="0"/>
      <dgm:spPr/>
      <dgm:t>
        <a:bodyPr/>
        <a:lstStyle/>
        <a:p>
          <a:endParaRPr lang="ru-RU"/>
        </a:p>
      </dgm:t>
    </dgm:pt>
    <dgm:pt modelId="{1FF0E06C-8115-4305-BD66-70ABE8589605}" type="pres">
      <dgm:prSet presAssocID="{A33D1B3B-069B-4A1E-B5D4-53754179C6A0}" presName="txThree" presStyleLbl="node3" presStyleIdx="3" presStyleCnt="9" custScaleX="264837" custLinFactX="-236109" custLinFactNeighborX="-300000" custLinFactNeighborY="4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7B75AF-E9DF-444B-87AF-58B57950881B}" type="pres">
      <dgm:prSet presAssocID="{A33D1B3B-069B-4A1E-B5D4-53754179C6A0}" presName="horzThree" presStyleCnt="0"/>
      <dgm:spPr/>
      <dgm:t>
        <a:bodyPr/>
        <a:lstStyle/>
        <a:p>
          <a:endParaRPr lang="ru-RU"/>
        </a:p>
      </dgm:t>
    </dgm:pt>
    <dgm:pt modelId="{F6495AB1-4A32-4FED-BEAA-3B534A7A56C5}" type="pres">
      <dgm:prSet presAssocID="{361F94D2-A51C-496A-80D0-6C9AA3A5AB59}" presName="sibSpaceThree" presStyleCnt="0"/>
      <dgm:spPr/>
      <dgm:t>
        <a:bodyPr/>
        <a:lstStyle/>
        <a:p>
          <a:endParaRPr lang="ru-RU"/>
        </a:p>
      </dgm:t>
    </dgm:pt>
    <dgm:pt modelId="{275D7F0E-112F-4A50-95BA-C241C65FC664}" type="pres">
      <dgm:prSet presAssocID="{AB847A0A-A0AA-4FFB-A047-88F53D033C1E}" presName="vertThree" presStyleCnt="0"/>
      <dgm:spPr/>
      <dgm:t>
        <a:bodyPr/>
        <a:lstStyle/>
        <a:p>
          <a:endParaRPr lang="ru-RU"/>
        </a:p>
      </dgm:t>
    </dgm:pt>
    <dgm:pt modelId="{E4BCF3A7-831B-4C14-AA03-B69CAC004AE4}" type="pres">
      <dgm:prSet presAssocID="{AB847A0A-A0AA-4FFB-A047-88F53D033C1E}" presName="txThree" presStyleLbl="node3" presStyleIdx="4" presStyleCnt="9" custScaleX="154732" custLinFactX="-219521" custLinFactNeighborX="-300000" custLinFactNeighborY="24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31D6B1-BA30-4814-A9F7-1B86A30B193D}" type="pres">
      <dgm:prSet presAssocID="{AB847A0A-A0AA-4FFB-A047-88F53D033C1E}" presName="horzThree" presStyleCnt="0"/>
      <dgm:spPr/>
      <dgm:t>
        <a:bodyPr/>
        <a:lstStyle/>
        <a:p>
          <a:endParaRPr lang="ru-RU"/>
        </a:p>
      </dgm:t>
    </dgm:pt>
    <dgm:pt modelId="{9DDF3CB6-D5E9-4456-94FE-D7B2E948F1D4}" type="pres">
      <dgm:prSet presAssocID="{7C3EB6DA-56B3-48D5-B81C-7855ED4C7772}" presName="sibSpaceThree" presStyleCnt="0"/>
      <dgm:spPr/>
      <dgm:t>
        <a:bodyPr/>
        <a:lstStyle/>
        <a:p>
          <a:endParaRPr lang="ru-RU"/>
        </a:p>
      </dgm:t>
    </dgm:pt>
    <dgm:pt modelId="{87F56F69-9C7A-4A14-BCF9-4816217BD4B8}" type="pres">
      <dgm:prSet presAssocID="{F82D6FBD-25D3-4386-8C9A-4259FE932006}" presName="vertThree" presStyleCnt="0"/>
      <dgm:spPr/>
      <dgm:t>
        <a:bodyPr/>
        <a:lstStyle/>
        <a:p>
          <a:endParaRPr lang="ru-RU"/>
        </a:p>
      </dgm:t>
    </dgm:pt>
    <dgm:pt modelId="{48B89968-FF33-4BD3-B841-1ED9C05BD30C}" type="pres">
      <dgm:prSet presAssocID="{F82D6FBD-25D3-4386-8C9A-4259FE932006}" presName="txThree" presStyleLbl="node3" presStyleIdx="5" presStyleCnt="9" custScaleX="143790" custLinFactX="-100000" custLinFactNeighborX="-152521" custLinFactNeighborY="4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E1C87A-8AB5-4DA7-8F98-50A37503494F}" type="pres">
      <dgm:prSet presAssocID="{F82D6FBD-25D3-4386-8C9A-4259FE932006}" presName="horzThree" presStyleCnt="0"/>
      <dgm:spPr/>
      <dgm:t>
        <a:bodyPr/>
        <a:lstStyle/>
        <a:p>
          <a:endParaRPr lang="ru-RU"/>
        </a:p>
      </dgm:t>
    </dgm:pt>
    <dgm:pt modelId="{28B60FC6-6F99-4686-ABFC-79810B4ED8DB}" type="pres">
      <dgm:prSet presAssocID="{40F69BEC-24A1-4AAD-AE0E-00FEF6A1A350}" presName="sibSpaceThree" presStyleCnt="0"/>
      <dgm:spPr/>
      <dgm:t>
        <a:bodyPr/>
        <a:lstStyle/>
        <a:p>
          <a:endParaRPr lang="ru-RU"/>
        </a:p>
      </dgm:t>
    </dgm:pt>
    <dgm:pt modelId="{5949C3D7-5FED-4677-8817-5BAC55940511}" type="pres">
      <dgm:prSet presAssocID="{95E10E4B-BFFE-4B21-ABEB-BF47078D2B8F}" presName="vertThree" presStyleCnt="0"/>
      <dgm:spPr/>
      <dgm:t>
        <a:bodyPr/>
        <a:lstStyle/>
        <a:p>
          <a:endParaRPr lang="ru-RU"/>
        </a:p>
      </dgm:t>
    </dgm:pt>
    <dgm:pt modelId="{38A912D9-E26E-4BE5-8365-AFD3593DBD24}" type="pres">
      <dgm:prSet presAssocID="{95E10E4B-BFFE-4B21-ABEB-BF47078D2B8F}" presName="txThree" presStyleLbl="node3" presStyleIdx="6" presStyleCnt="9" custScaleX="142246" custLinFactX="-95242" custLinFactNeighborX="-100000" custLinFactNeighborY="24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46FEC9-32BE-4754-9A2F-B213611F2223}" type="pres">
      <dgm:prSet presAssocID="{95E10E4B-BFFE-4B21-ABEB-BF47078D2B8F}" presName="horzThree" presStyleCnt="0"/>
      <dgm:spPr/>
      <dgm:t>
        <a:bodyPr/>
        <a:lstStyle/>
        <a:p>
          <a:endParaRPr lang="ru-RU"/>
        </a:p>
      </dgm:t>
    </dgm:pt>
    <dgm:pt modelId="{3A1977B6-61DA-45E9-95EE-36D6E90D9434}" type="pres">
      <dgm:prSet presAssocID="{FD8E6C3B-DA76-4CEE-9022-E4A0BE75318B}" presName="sibSpaceThree" presStyleCnt="0"/>
      <dgm:spPr/>
      <dgm:t>
        <a:bodyPr/>
        <a:lstStyle/>
        <a:p>
          <a:endParaRPr lang="ru-RU"/>
        </a:p>
      </dgm:t>
    </dgm:pt>
    <dgm:pt modelId="{6B2922EF-6350-4819-AA4D-61EF96A886A4}" type="pres">
      <dgm:prSet presAssocID="{61EF2852-D34F-467E-BC7C-7AC166E1E157}" presName="vertThree" presStyleCnt="0"/>
      <dgm:spPr/>
      <dgm:t>
        <a:bodyPr/>
        <a:lstStyle/>
        <a:p>
          <a:endParaRPr lang="ru-RU"/>
        </a:p>
      </dgm:t>
    </dgm:pt>
    <dgm:pt modelId="{2EC6DB52-AF38-4E50-947F-100FF61FE69E}" type="pres">
      <dgm:prSet presAssocID="{61EF2852-D34F-467E-BC7C-7AC166E1E157}" presName="txThree" presStyleLbl="node3" presStyleIdx="7" presStyleCnt="9" custScaleX="141022" custLinFactX="-36420" custLinFactNeighborX="-100000" custLinFactNeighborY="24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AA4BA1-0566-44E8-8627-A881114E6B63}" type="pres">
      <dgm:prSet presAssocID="{61EF2852-D34F-467E-BC7C-7AC166E1E157}" presName="horzThree" presStyleCnt="0"/>
      <dgm:spPr/>
      <dgm:t>
        <a:bodyPr/>
        <a:lstStyle/>
        <a:p>
          <a:endParaRPr lang="ru-RU"/>
        </a:p>
      </dgm:t>
    </dgm:pt>
    <dgm:pt modelId="{F6FB1340-F5B9-410F-8F28-C9060AFC1099}" type="pres">
      <dgm:prSet presAssocID="{76D83269-C08C-4B45-8770-6F6B6B8BCDC7}" presName="sibSpaceThree" presStyleCnt="0"/>
      <dgm:spPr/>
      <dgm:t>
        <a:bodyPr/>
        <a:lstStyle/>
        <a:p>
          <a:endParaRPr lang="ru-RU"/>
        </a:p>
      </dgm:t>
    </dgm:pt>
    <dgm:pt modelId="{E02AB7C6-398C-42DE-BF25-ABE9908BDD53}" type="pres">
      <dgm:prSet presAssocID="{C08ACA06-3C69-4A6D-961C-47916B9E42D4}" presName="vertThree" presStyleCnt="0"/>
      <dgm:spPr/>
      <dgm:t>
        <a:bodyPr/>
        <a:lstStyle/>
        <a:p>
          <a:endParaRPr lang="ru-RU"/>
        </a:p>
      </dgm:t>
    </dgm:pt>
    <dgm:pt modelId="{77997D5B-03B6-4FDD-A051-73A819E42A5D}" type="pres">
      <dgm:prSet presAssocID="{C08ACA06-3C69-4A6D-961C-47916B9E42D4}" presName="txThree" presStyleLbl="node3" presStyleIdx="8" presStyleCnt="9" custScaleX="210482" custLinFactNeighborX="-57714" custLinFactNeighborY="4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20095A-3FEA-4B74-BF4A-F6AFFC0D35A9}" type="pres">
      <dgm:prSet presAssocID="{C08ACA06-3C69-4A6D-961C-47916B9E42D4}" presName="horzThree" presStyleCnt="0"/>
      <dgm:spPr/>
      <dgm:t>
        <a:bodyPr/>
        <a:lstStyle/>
        <a:p>
          <a:endParaRPr lang="ru-RU"/>
        </a:p>
      </dgm:t>
    </dgm:pt>
  </dgm:ptLst>
  <dgm:cxnLst>
    <dgm:cxn modelId="{8B34F9C4-D3B0-4867-A935-751E2EC10887}" srcId="{AD158025-3E85-4EC2-A36A-0724CA4100A4}" destId="{95E10E4B-BFFE-4B21-ABEB-BF47078D2B8F}" srcOrd="4" destOrd="0" parTransId="{6815A3AF-D222-420A-AC3F-08AF3527883E}" sibTransId="{FD8E6C3B-DA76-4CEE-9022-E4A0BE75318B}"/>
    <dgm:cxn modelId="{0D385A83-3556-47F4-9763-EBC6FF4AC450}" srcId="{8DC44C66-6C22-4064-B55F-6E48F679B11E}" destId="{21BFD038-F72B-4063-9A28-6B14EE1D94A8}" srcOrd="0" destOrd="0" parTransId="{AF2F809C-95D1-402F-A1BB-70832AED9DF2}" sibTransId="{A1A5D208-009A-4E21-AC29-312DA70C58DD}"/>
    <dgm:cxn modelId="{A40A502F-D9D9-4C2C-912F-1B2E62755BAA}" type="presOf" srcId="{AD158025-3E85-4EC2-A36A-0724CA4100A4}" destId="{15091653-8B4B-4B33-B65A-42B50BD8D216}" srcOrd="0" destOrd="0" presId="urn:microsoft.com/office/officeart/2005/8/layout/hierarchy4"/>
    <dgm:cxn modelId="{A0AEBE8A-944D-4F93-BBFC-3F17500BECF8}" type="presOf" srcId="{A33D1B3B-069B-4A1E-B5D4-53754179C6A0}" destId="{1FF0E06C-8115-4305-BD66-70ABE8589605}" srcOrd="0" destOrd="0" presId="urn:microsoft.com/office/officeart/2005/8/layout/hierarchy4"/>
    <dgm:cxn modelId="{0A2628D0-EAAB-4551-A3E6-B0FB880C74BF}" type="presOf" srcId="{AB847A0A-A0AA-4FFB-A047-88F53D033C1E}" destId="{E4BCF3A7-831B-4C14-AA03-B69CAC004AE4}" srcOrd="0" destOrd="0" presId="urn:microsoft.com/office/officeart/2005/8/layout/hierarchy4"/>
    <dgm:cxn modelId="{E52D366A-D8EB-4639-803C-E3D2C152F1C2}" srcId="{AD158025-3E85-4EC2-A36A-0724CA4100A4}" destId="{C08ACA06-3C69-4A6D-961C-47916B9E42D4}" srcOrd="6" destOrd="0" parTransId="{0EAFD852-0EB1-48C5-B1F4-EE254E9E8ABE}" sibTransId="{B9B68036-E6A0-4A37-B0FF-27D4266F187B}"/>
    <dgm:cxn modelId="{6BE0AC5F-A807-4F1F-A731-18C6AC9E2982}" srcId="{21BFD038-F72B-4063-9A28-6B14EE1D94A8}" destId="{6ABC991A-B9F3-426D-8DF0-BA4E8FEA36D9}" srcOrd="1" destOrd="0" parTransId="{FACB22AE-3112-4C2D-9011-70C6024B61B2}" sibTransId="{25FBD7DF-7FE1-4540-B922-125E1EE11742}"/>
    <dgm:cxn modelId="{58CC5758-C20F-478F-A21E-2768E6404120}" type="presOf" srcId="{95E10E4B-BFFE-4B21-ABEB-BF47078D2B8F}" destId="{38A912D9-E26E-4BE5-8365-AFD3593DBD24}" srcOrd="0" destOrd="0" presId="urn:microsoft.com/office/officeart/2005/8/layout/hierarchy4"/>
    <dgm:cxn modelId="{B007376C-EDAB-4075-BF7D-BA8E79B45435}" srcId="{8DC44C66-6C22-4064-B55F-6E48F679B11E}" destId="{AD158025-3E85-4EC2-A36A-0724CA4100A4}" srcOrd="1" destOrd="0" parTransId="{1AA1C967-60C2-4E15-8C89-BB968A0CCE92}" sibTransId="{967CECB5-ADF4-418B-A79E-F212A998EEC8}"/>
    <dgm:cxn modelId="{B107F21A-56D8-46DF-8F7A-FF673BD0C00E}" srcId="{AD158025-3E85-4EC2-A36A-0724CA4100A4}" destId="{A25BDC84-48CD-4DAA-AE82-5D5E569C1272}" srcOrd="0" destOrd="0" parTransId="{0C88B101-8E05-4788-BAA5-887FA0512177}" sibTransId="{5FE2C7EB-014B-4A18-B07D-2E69221B4DBF}"/>
    <dgm:cxn modelId="{85CD0584-883A-4964-B745-454D2F27DE59}" type="presOf" srcId="{61EF2852-D34F-467E-BC7C-7AC166E1E157}" destId="{2EC6DB52-AF38-4E50-947F-100FF61FE69E}" srcOrd="0" destOrd="0" presId="urn:microsoft.com/office/officeart/2005/8/layout/hierarchy4"/>
    <dgm:cxn modelId="{F7E76B4A-0D78-49BC-BC0C-5CCAEF4ECA6F}" srcId="{AD158025-3E85-4EC2-A36A-0724CA4100A4}" destId="{F82D6FBD-25D3-4386-8C9A-4259FE932006}" srcOrd="3" destOrd="0" parTransId="{F422F962-98A4-46B7-B30B-B60D4DB5ED9F}" sibTransId="{40F69BEC-24A1-4AAD-AE0E-00FEF6A1A350}"/>
    <dgm:cxn modelId="{863D8E07-AE63-4A21-901F-946E0F1FE968}" type="presOf" srcId="{5D4BA228-DA9C-4BAC-8411-5F45EE2BC0CC}" destId="{EE2F3344-1E04-40D7-AD34-0C44CA45DD93}" srcOrd="0" destOrd="0" presId="urn:microsoft.com/office/officeart/2005/8/layout/hierarchy4"/>
    <dgm:cxn modelId="{6959975C-B00C-4E2E-8AF1-55223FF9EE42}" type="presOf" srcId="{F82D6FBD-25D3-4386-8C9A-4259FE932006}" destId="{48B89968-FF33-4BD3-B841-1ED9C05BD30C}" srcOrd="0" destOrd="0" presId="urn:microsoft.com/office/officeart/2005/8/layout/hierarchy4"/>
    <dgm:cxn modelId="{AD971C76-FB02-440A-A0F5-765DA3BD61C0}" type="presOf" srcId="{A25BDC84-48CD-4DAA-AE82-5D5E569C1272}" destId="{027BADEB-70A1-4B04-9C53-15291EF0F6A7}" srcOrd="0" destOrd="0" presId="urn:microsoft.com/office/officeart/2005/8/layout/hierarchy4"/>
    <dgm:cxn modelId="{70023C06-90BB-41CC-A330-C0051B73D91F}" srcId="{AFF6D1C6-4873-48BF-8BD0-5F1904A2B906}" destId="{8DC44C66-6C22-4064-B55F-6E48F679B11E}" srcOrd="0" destOrd="0" parTransId="{2208B78F-F775-4931-903C-7FF795E6111B}" sibTransId="{200CC604-41E7-4EB8-B3F8-FFB821E71AEE}"/>
    <dgm:cxn modelId="{FC97E051-F64A-4452-8C7E-6A73C0D76A9E}" type="presOf" srcId="{C08ACA06-3C69-4A6D-961C-47916B9E42D4}" destId="{77997D5B-03B6-4FDD-A051-73A819E42A5D}" srcOrd="0" destOrd="0" presId="urn:microsoft.com/office/officeart/2005/8/layout/hierarchy4"/>
    <dgm:cxn modelId="{58715E4E-514F-41F7-B238-9AD66D2F867F}" type="presOf" srcId="{AFF6D1C6-4873-48BF-8BD0-5F1904A2B906}" destId="{EBB80E51-7A70-4F31-869B-5D8EEDC9C64B}" srcOrd="0" destOrd="0" presId="urn:microsoft.com/office/officeart/2005/8/layout/hierarchy4"/>
    <dgm:cxn modelId="{89882FC8-383E-4264-9960-65DEAEB0D0E6}" srcId="{AD158025-3E85-4EC2-A36A-0724CA4100A4}" destId="{61EF2852-D34F-467E-BC7C-7AC166E1E157}" srcOrd="5" destOrd="0" parTransId="{2ABDB663-DFDC-4D14-88DF-D36CBF52A86F}" sibTransId="{76D83269-C08C-4B45-8770-6F6B6B8BCDC7}"/>
    <dgm:cxn modelId="{4A2B7FA9-959D-4218-A74C-B8D6B33E673E}" srcId="{AD158025-3E85-4EC2-A36A-0724CA4100A4}" destId="{A33D1B3B-069B-4A1E-B5D4-53754179C6A0}" srcOrd="1" destOrd="0" parTransId="{3D3AB8A5-897B-4DC6-9D57-D78EDF58B94A}" sibTransId="{361F94D2-A51C-496A-80D0-6C9AA3A5AB59}"/>
    <dgm:cxn modelId="{F50CDCC8-B62C-484E-A8BC-D4AA99DB3529}" type="presOf" srcId="{21BFD038-F72B-4063-9A28-6B14EE1D94A8}" destId="{75013EF3-3DC7-4B24-8AE8-5EFFC866F9DC}" srcOrd="0" destOrd="0" presId="urn:microsoft.com/office/officeart/2005/8/layout/hierarchy4"/>
    <dgm:cxn modelId="{66BDEDD6-2760-40E3-8217-D54D82C0F6EC}" type="presOf" srcId="{6ABC991A-B9F3-426D-8DF0-BA4E8FEA36D9}" destId="{20FB57BC-D046-47C9-B5A5-BB230AC94576}" srcOrd="0" destOrd="0" presId="urn:microsoft.com/office/officeart/2005/8/layout/hierarchy4"/>
    <dgm:cxn modelId="{FC37C43B-B413-4503-83D9-C8D99CF1EFAE}" type="presOf" srcId="{8DC44C66-6C22-4064-B55F-6E48F679B11E}" destId="{6394D1E3-19DB-4B84-91DC-A8D8BF66C05B}" srcOrd="0" destOrd="0" presId="urn:microsoft.com/office/officeart/2005/8/layout/hierarchy4"/>
    <dgm:cxn modelId="{C3837BB9-62D8-4AB9-AE6D-9E8BCA2538DF}" srcId="{21BFD038-F72B-4063-9A28-6B14EE1D94A8}" destId="{5D4BA228-DA9C-4BAC-8411-5F45EE2BC0CC}" srcOrd="0" destOrd="0" parTransId="{E15AC41C-C155-4958-82A3-692D3CB7AA5E}" sibTransId="{6EAA00BE-BE8D-4E44-BDC7-AE86A7D7A953}"/>
    <dgm:cxn modelId="{5CE9F477-3DD9-4EDF-9E86-EE9A9DB0873B}" srcId="{AD158025-3E85-4EC2-A36A-0724CA4100A4}" destId="{AB847A0A-A0AA-4FFB-A047-88F53D033C1E}" srcOrd="2" destOrd="0" parTransId="{E3FA6D5D-CC32-4E4A-B32C-38A13D9ECCA8}" sibTransId="{7C3EB6DA-56B3-48D5-B81C-7855ED4C7772}"/>
    <dgm:cxn modelId="{DAA4ECFE-0AB9-4B2D-9903-EB750F453274}" type="presParOf" srcId="{EBB80E51-7A70-4F31-869B-5D8EEDC9C64B}" destId="{6921A5B9-7514-4FDE-B8CE-54277E68ADE3}" srcOrd="0" destOrd="0" presId="urn:microsoft.com/office/officeart/2005/8/layout/hierarchy4"/>
    <dgm:cxn modelId="{9595B014-0B17-4D4E-9698-39750F796201}" type="presParOf" srcId="{6921A5B9-7514-4FDE-B8CE-54277E68ADE3}" destId="{6394D1E3-19DB-4B84-91DC-A8D8BF66C05B}" srcOrd="0" destOrd="0" presId="urn:microsoft.com/office/officeart/2005/8/layout/hierarchy4"/>
    <dgm:cxn modelId="{51C55DDA-9E9B-41AF-8B8D-1DD9D6A6D4BB}" type="presParOf" srcId="{6921A5B9-7514-4FDE-B8CE-54277E68ADE3}" destId="{B20525A0-D190-47C6-B695-DA487F25D268}" srcOrd="1" destOrd="0" presId="urn:microsoft.com/office/officeart/2005/8/layout/hierarchy4"/>
    <dgm:cxn modelId="{0A9D2FF7-A613-4707-8012-7F5C39117DBC}" type="presParOf" srcId="{6921A5B9-7514-4FDE-B8CE-54277E68ADE3}" destId="{9B97EA5F-7E58-49BA-A89F-5B0B43865213}" srcOrd="2" destOrd="0" presId="urn:microsoft.com/office/officeart/2005/8/layout/hierarchy4"/>
    <dgm:cxn modelId="{DE15CB8A-92F2-4C27-BF7D-809F7F465749}" type="presParOf" srcId="{9B97EA5F-7E58-49BA-A89F-5B0B43865213}" destId="{805D3E7B-105D-46A2-A1C6-94DD4888A350}" srcOrd="0" destOrd="0" presId="urn:microsoft.com/office/officeart/2005/8/layout/hierarchy4"/>
    <dgm:cxn modelId="{7CBE62EF-FD3C-49F0-84A9-079D9473886C}" type="presParOf" srcId="{805D3E7B-105D-46A2-A1C6-94DD4888A350}" destId="{75013EF3-3DC7-4B24-8AE8-5EFFC866F9DC}" srcOrd="0" destOrd="0" presId="urn:microsoft.com/office/officeart/2005/8/layout/hierarchy4"/>
    <dgm:cxn modelId="{6D187403-8404-4056-B3C5-90519BA6B47B}" type="presParOf" srcId="{805D3E7B-105D-46A2-A1C6-94DD4888A350}" destId="{8F8D46E6-8029-496E-AED5-A981D25CDF57}" srcOrd="1" destOrd="0" presId="urn:microsoft.com/office/officeart/2005/8/layout/hierarchy4"/>
    <dgm:cxn modelId="{28F7E77E-4D13-4A2F-8168-31694A18470E}" type="presParOf" srcId="{805D3E7B-105D-46A2-A1C6-94DD4888A350}" destId="{EF96A6F7-71D4-4A71-A3CE-33A99418DC99}" srcOrd="2" destOrd="0" presId="urn:microsoft.com/office/officeart/2005/8/layout/hierarchy4"/>
    <dgm:cxn modelId="{60CF5351-A4D8-4FBE-AE67-6721E040D8EC}" type="presParOf" srcId="{EF96A6F7-71D4-4A71-A3CE-33A99418DC99}" destId="{FF66AD2C-2C6D-4825-9383-8E0AB06FD668}" srcOrd="0" destOrd="0" presId="urn:microsoft.com/office/officeart/2005/8/layout/hierarchy4"/>
    <dgm:cxn modelId="{8C0802DC-FDA0-41AC-94C0-A6F2A11038A1}" type="presParOf" srcId="{FF66AD2C-2C6D-4825-9383-8E0AB06FD668}" destId="{EE2F3344-1E04-40D7-AD34-0C44CA45DD93}" srcOrd="0" destOrd="0" presId="urn:microsoft.com/office/officeart/2005/8/layout/hierarchy4"/>
    <dgm:cxn modelId="{785AD7CB-89FE-4007-B6B6-063C32F0F09E}" type="presParOf" srcId="{FF66AD2C-2C6D-4825-9383-8E0AB06FD668}" destId="{53664FBE-73A4-4BFA-B671-762E7021E09F}" srcOrd="1" destOrd="0" presId="urn:microsoft.com/office/officeart/2005/8/layout/hierarchy4"/>
    <dgm:cxn modelId="{951A6E2B-A35D-4626-9ABD-A67DECF8BBBA}" type="presParOf" srcId="{EF96A6F7-71D4-4A71-A3CE-33A99418DC99}" destId="{A38FDAC1-5160-4839-BB6D-2DFC38DBC58A}" srcOrd="1" destOrd="0" presId="urn:microsoft.com/office/officeart/2005/8/layout/hierarchy4"/>
    <dgm:cxn modelId="{1A29D11B-E17D-4057-910C-5807258C1DA2}" type="presParOf" srcId="{EF96A6F7-71D4-4A71-A3CE-33A99418DC99}" destId="{4946F0F8-988D-48BF-AB40-76A71086F4DE}" srcOrd="2" destOrd="0" presId="urn:microsoft.com/office/officeart/2005/8/layout/hierarchy4"/>
    <dgm:cxn modelId="{833B0A16-3127-4491-9A76-6D55621586AD}" type="presParOf" srcId="{4946F0F8-988D-48BF-AB40-76A71086F4DE}" destId="{20FB57BC-D046-47C9-B5A5-BB230AC94576}" srcOrd="0" destOrd="0" presId="urn:microsoft.com/office/officeart/2005/8/layout/hierarchy4"/>
    <dgm:cxn modelId="{9E9EDE50-C13A-444B-96D1-CF1DB71C4AB7}" type="presParOf" srcId="{4946F0F8-988D-48BF-AB40-76A71086F4DE}" destId="{7647738F-3B4A-451D-AA89-42409F3E0ADC}" srcOrd="1" destOrd="0" presId="urn:microsoft.com/office/officeart/2005/8/layout/hierarchy4"/>
    <dgm:cxn modelId="{A68A8BA1-B39F-4679-980F-DA6F10EBFC21}" type="presParOf" srcId="{9B97EA5F-7E58-49BA-A89F-5B0B43865213}" destId="{0912930A-3425-40B3-BEDD-7DAC61EFA5D9}" srcOrd="1" destOrd="0" presId="urn:microsoft.com/office/officeart/2005/8/layout/hierarchy4"/>
    <dgm:cxn modelId="{007C70E6-3837-4CB0-B4E1-8C08134D6A59}" type="presParOf" srcId="{9B97EA5F-7E58-49BA-A89F-5B0B43865213}" destId="{6F2D52B1-9727-4B9A-8C7C-A43ABE59516F}" srcOrd="2" destOrd="0" presId="urn:microsoft.com/office/officeart/2005/8/layout/hierarchy4"/>
    <dgm:cxn modelId="{4B557EC8-9CEF-491D-9583-98BA20D64D9A}" type="presParOf" srcId="{6F2D52B1-9727-4B9A-8C7C-A43ABE59516F}" destId="{15091653-8B4B-4B33-B65A-42B50BD8D216}" srcOrd="0" destOrd="0" presId="urn:microsoft.com/office/officeart/2005/8/layout/hierarchy4"/>
    <dgm:cxn modelId="{84787831-DFF1-4169-B161-F20DED7ED8C3}" type="presParOf" srcId="{6F2D52B1-9727-4B9A-8C7C-A43ABE59516F}" destId="{14CD242A-EA61-45BD-9C81-1F55DB11627C}" srcOrd="1" destOrd="0" presId="urn:microsoft.com/office/officeart/2005/8/layout/hierarchy4"/>
    <dgm:cxn modelId="{5DA5A534-FEBD-416A-9C79-E41056E02663}" type="presParOf" srcId="{6F2D52B1-9727-4B9A-8C7C-A43ABE59516F}" destId="{F3904CFA-D868-4D4D-8B50-74A764EF9630}" srcOrd="2" destOrd="0" presId="urn:microsoft.com/office/officeart/2005/8/layout/hierarchy4"/>
    <dgm:cxn modelId="{D55E0398-7F06-41DE-946B-D313330D5D52}" type="presParOf" srcId="{F3904CFA-D868-4D4D-8B50-74A764EF9630}" destId="{43A73945-1122-439A-8F27-E1A18CBE6219}" srcOrd="0" destOrd="0" presId="urn:microsoft.com/office/officeart/2005/8/layout/hierarchy4"/>
    <dgm:cxn modelId="{48ECBFE7-2365-4A4C-8866-8A0C627899BA}" type="presParOf" srcId="{43A73945-1122-439A-8F27-E1A18CBE6219}" destId="{027BADEB-70A1-4B04-9C53-15291EF0F6A7}" srcOrd="0" destOrd="0" presId="urn:microsoft.com/office/officeart/2005/8/layout/hierarchy4"/>
    <dgm:cxn modelId="{3E8AA4D1-EC65-4FFC-A6E0-A6046C026BFF}" type="presParOf" srcId="{43A73945-1122-439A-8F27-E1A18CBE6219}" destId="{03231CDF-3AA4-46F1-B0DD-9AC57BAB5117}" srcOrd="1" destOrd="0" presId="urn:microsoft.com/office/officeart/2005/8/layout/hierarchy4"/>
    <dgm:cxn modelId="{B42750A9-E68F-4CF5-AA21-BEDDF4B6A074}" type="presParOf" srcId="{F3904CFA-D868-4D4D-8B50-74A764EF9630}" destId="{223D1B4E-03F8-427B-A0B7-66AB0F22EBEB}" srcOrd="1" destOrd="0" presId="urn:microsoft.com/office/officeart/2005/8/layout/hierarchy4"/>
    <dgm:cxn modelId="{019866DB-007A-40EC-A9FF-C2AD7E573A4B}" type="presParOf" srcId="{F3904CFA-D868-4D4D-8B50-74A764EF9630}" destId="{77831A50-957A-42EA-95CC-D7F77797531B}" srcOrd="2" destOrd="0" presId="urn:microsoft.com/office/officeart/2005/8/layout/hierarchy4"/>
    <dgm:cxn modelId="{1B3507ED-BE7C-4E1D-A9A1-B9F55846755C}" type="presParOf" srcId="{77831A50-957A-42EA-95CC-D7F77797531B}" destId="{1FF0E06C-8115-4305-BD66-70ABE8589605}" srcOrd="0" destOrd="0" presId="urn:microsoft.com/office/officeart/2005/8/layout/hierarchy4"/>
    <dgm:cxn modelId="{D909824D-9CB6-43B4-9E12-7C68AF135BF6}" type="presParOf" srcId="{77831A50-957A-42EA-95CC-D7F77797531B}" destId="{237B75AF-E9DF-444B-87AF-58B57950881B}" srcOrd="1" destOrd="0" presId="urn:microsoft.com/office/officeart/2005/8/layout/hierarchy4"/>
    <dgm:cxn modelId="{ADAEB97A-F8EA-412F-8585-C1B0B0C6FECB}" type="presParOf" srcId="{F3904CFA-D868-4D4D-8B50-74A764EF9630}" destId="{F6495AB1-4A32-4FED-BEAA-3B534A7A56C5}" srcOrd="3" destOrd="0" presId="urn:microsoft.com/office/officeart/2005/8/layout/hierarchy4"/>
    <dgm:cxn modelId="{BBDD56E7-ADC1-47E9-A971-D26AAB5116EC}" type="presParOf" srcId="{F3904CFA-D868-4D4D-8B50-74A764EF9630}" destId="{275D7F0E-112F-4A50-95BA-C241C65FC664}" srcOrd="4" destOrd="0" presId="urn:microsoft.com/office/officeart/2005/8/layout/hierarchy4"/>
    <dgm:cxn modelId="{403208AD-1032-48CA-9CA6-87D7C4ED0C39}" type="presParOf" srcId="{275D7F0E-112F-4A50-95BA-C241C65FC664}" destId="{E4BCF3A7-831B-4C14-AA03-B69CAC004AE4}" srcOrd="0" destOrd="0" presId="urn:microsoft.com/office/officeart/2005/8/layout/hierarchy4"/>
    <dgm:cxn modelId="{7D787534-74DB-46FE-956D-F5A342CB503E}" type="presParOf" srcId="{275D7F0E-112F-4A50-95BA-C241C65FC664}" destId="{9031D6B1-BA30-4814-A9F7-1B86A30B193D}" srcOrd="1" destOrd="0" presId="urn:microsoft.com/office/officeart/2005/8/layout/hierarchy4"/>
    <dgm:cxn modelId="{0C748AF6-21BF-49B9-9D24-06AF2EB91070}" type="presParOf" srcId="{F3904CFA-D868-4D4D-8B50-74A764EF9630}" destId="{9DDF3CB6-D5E9-4456-94FE-D7B2E948F1D4}" srcOrd="5" destOrd="0" presId="urn:microsoft.com/office/officeart/2005/8/layout/hierarchy4"/>
    <dgm:cxn modelId="{89C9371A-BCB2-4CB8-B6DF-2F4D6A68CB8D}" type="presParOf" srcId="{F3904CFA-D868-4D4D-8B50-74A764EF9630}" destId="{87F56F69-9C7A-4A14-BCF9-4816217BD4B8}" srcOrd="6" destOrd="0" presId="urn:microsoft.com/office/officeart/2005/8/layout/hierarchy4"/>
    <dgm:cxn modelId="{22B4BE9E-3035-4FF8-97EB-6156A2111A8D}" type="presParOf" srcId="{87F56F69-9C7A-4A14-BCF9-4816217BD4B8}" destId="{48B89968-FF33-4BD3-B841-1ED9C05BD30C}" srcOrd="0" destOrd="0" presId="urn:microsoft.com/office/officeart/2005/8/layout/hierarchy4"/>
    <dgm:cxn modelId="{424C8D3E-1B85-4997-939B-0F03CAE5E049}" type="presParOf" srcId="{87F56F69-9C7A-4A14-BCF9-4816217BD4B8}" destId="{1DE1C87A-8AB5-4DA7-8F98-50A37503494F}" srcOrd="1" destOrd="0" presId="urn:microsoft.com/office/officeart/2005/8/layout/hierarchy4"/>
    <dgm:cxn modelId="{B430EBD8-CC23-4E54-9F7D-92C4A429F3B4}" type="presParOf" srcId="{F3904CFA-D868-4D4D-8B50-74A764EF9630}" destId="{28B60FC6-6F99-4686-ABFC-79810B4ED8DB}" srcOrd="7" destOrd="0" presId="urn:microsoft.com/office/officeart/2005/8/layout/hierarchy4"/>
    <dgm:cxn modelId="{60FAA2E6-DA24-4E65-B8FA-04597DF49867}" type="presParOf" srcId="{F3904CFA-D868-4D4D-8B50-74A764EF9630}" destId="{5949C3D7-5FED-4677-8817-5BAC55940511}" srcOrd="8" destOrd="0" presId="urn:microsoft.com/office/officeart/2005/8/layout/hierarchy4"/>
    <dgm:cxn modelId="{A71A7DC9-D370-46B9-AC7C-FC599FDEF5D2}" type="presParOf" srcId="{5949C3D7-5FED-4677-8817-5BAC55940511}" destId="{38A912D9-E26E-4BE5-8365-AFD3593DBD24}" srcOrd="0" destOrd="0" presId="urn:microsoft.com/office/officeart/2005/8/layout/hierarchy4"/>
    <dgm:cxn modelId="{68EDE687-985B-4EBC-A877-3DDEBB63479F}" type="presParOf" srcId="{5949C3D7-5FED-4677-8817-5BAC55940511}" destId="{6746FEC9-32BE-4754-9A2F-B213611F2223}" srcOrd="1" destOrd="0" presId="urn:microsoft.com/office/officeart/2005/8/layout/hierarchy4"/>
    <dgm:cxn modelId="{9B28DF75-E0D7-48D8-9D92-3D6C80FAA7E6}" type="presParOf" srcId="{F3904CFA-D868-4D4D-8B50-74A764EF9630}" destId="{3A1977B6-61DA-45E9-95EE-36D6E90D9434}" srcOrd="9" destOrd="0" presId="urn:microsoft.com/office/officeart/2005/8/layout/hierarchy4"/>
    <dgm:cxn modelId="{114F6940-870B-43E4-9FE3-79F8E78FB851}" type="presParOf" srcId="{F3904CFA-D868-4D4D-8B50-74A764EF9630}" destId="{6B2922EF-6350-4819-AA4D-61EF96A886A4}" srcOrd="10" destOrd="0" presId="urn:microsoft.com/office/officeart/2005/8/layout/hierarchy4"/>
    <dgm:cxn modelId="{898741F5-986D-49F6-9F6D-292EAF9B7732}" type="presParOf" srcId="{6B2922EF-6350-4819-AA4D-61EF96A886A4}" destId="{2EC6DB52-AF38-4E50-947F-100FF61FE69E}" srcOrd="0" destOrd="0" presId="urn:microsoft.com/office/officeart/2005/8/layout/hierarchy4"/>
    <dgm:cxn modelId="{5FED7D78-EFC2-472E-A470-0F8A32E0CFA9}" type="presParOf" srcId="{6B2922EF-6350-4819-AA4D-61EF96A886A4}" destId="{0CAA4BA1-0566-44E8-8627-A881114E6B63}" srcOrd="1" destOrd="0" presId="urn:microsoft.com/office/officeart/2005/8/layout/hierarchy4"/>
    <dgm:cxn modelId="{16CA5221-5821-4250-AD2B-82F96AADBE36}" type="presParOf" srcId="{F3904CFA-D868-4D4D-8B50-74A764EF9630}" destId="{F6FB1340-F5B9-410F-8F28-C9060AFC1099}" srcOrd="11" destOrd="0" presId="urn:microsoft.com/office/officeart/2005/8/layout/hierarchy4"/>
    <dgm:cxn modelId="{363046AA-8D15-455C-A571-26E50BA53C2E}" type="presParOf" srcId="{F3904CFA-D868-4D4D-8B50-74A764EF9630}" destId="{E02AB7C6-398C-42DE-BF25-ABE9908BDD53}" srcOrd="12" destOrd="0" presId="urn:microsoft.com/office/officeart/2005/8/layout/hierarchy4"/>
    <dgm:cxn modelId="{C2FA5AFE-EA3B-4E2C-8491-1A4948FDC883}" type="presParOf" srcId="{E02AB7C6-398C-42DE-BF25-ABE9908BDD53}" destId="{77997D5B-03B6-4FDD-A051-73A819E42A5D}" srcOrd="0" destOrd="0" presId="urn:microsoft.com/office/officeart/2005/8/layout/hierarchy4"/>
    <dgm:cxn modelId="{83C2F4B3-61A6-4227-AC28-04D8EEF3705F}" type="presParOf" srcId="{E02AB7C6-398C-42DE-BF25-ABE9908BDD53}" destId="{EF20095A-3FEA-4B74-BF4A-F6AFFC0D35A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C16578-353A-4134-AF9C-921EFBCE18C3}">
      <dsp:nvSpPr>
        <dsp:cNvPr id="0" name=""/>
        <dsp:cNvSpPr/>
      </dsp:nvSpPr>
      <dsp:spPr>
        <a:xfrm rot="5400000">
          <a:off x="-197235" y="862466"/>
          <a:ext cx="1601842" cy="11212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bg1"/>
              </a:solidFill>
            </a:rPr>
            <a:t>Бюджетная устойчивость</a:t>
          </a:r>
          <a:endParaRPr lang="ru-RU" sz="1100" b="1" kern="1200" dirty="0">
            <a:solidFill>
              <a:schemeClr val="bg1"/>
            </a:solidFill>
          </a:endParaRPr>
        </a:p>
      </dsp:txBody>
      <dsp:txXfrm rot="-5400000">
        <a:off x="43042" y="1182835"/>
        <a:ext cx="1121289" cy="480553"/>
      </dsp:txXfrm>
    </dsp:sp>
    <dsp:sp modelId="{4521E3DF-97FF-40C2-BB75-B7E8F9DE83A0}">
      <dsp:nvSpPr>
        <dsp:cNvPr id="0" name=""/>
        <dsp:cNvSpPr/>
      </dsp:nvSpPr>
      <dsp:spPr>
        <a:xfrm rot="5400000">
          <a:off x="3692984" y="-2248372"/>
          <a:ext cx="2051003" cy="67823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обеспечение сбалансированности местного бюджета </a:t>
          </a:r>
          <a:r>
            <a:rPr lang="ru-RU" sz="1400" b="1" kern="1200" dirty="0" err="1" smtClean="0"/>
            <a:t>Сельцовского</a:t>
          </a:r>
          <a:r>
            <a:rPr lang="ru-RU" sz="1400" b="1" kern="1200" dirty="0" smtClean="0"/>
            <a:t> городского округа Брянской области в соответствии  с заключенным соглашением  Департаментом финансов Брянской области о мерах по социально-экономическому развитию и оздоровлению муниципальных финансов</a:t>
          </a:r>
          <a:endParaRPr lang="ru-RU" sz="1400" b="1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финансовое обеспечение принятых расходных обязательств с учетом проведения мероприятий по их оптимизации, сокращению неэффективных расходов</a:t>
          </a:r>
          <a:endParaRPr lang="ru-RU" sz="1400" b="1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ограничение принятия новых расходных обязательств местного бюджета, недопущения кредиторской задолженности</a:t>
          </a:r>
          <a:endParaRPr lang="ru-RU" sz="1400" b="1" kern="1200" dirty="0"/>
        </a:p>
      </dsp:txBody>
      <dsp:txXfrm rot="-5400000">
        <a:off x="1327325" y="217409"/>
        <a:ext cx="6682200" cy="1850759"/>
      </dsp:txXfrm>
    </dsp:sp>
    <dsp:sp modelId="{518DB4BD-77BF-41DE-AA8F-13B21347DC90}">
      <dsp:nvSpPr>
        <dsp:cNvPr id="0" name=""/>
        <dsp:cNvSpPr/>
      </dsp:nvSpPr>
      <dsp:spPr>
        <a:xfrm rot="5400000">
          <a:off x="-197235" y="2702228"/>
          <a:ext cx="1601842" cy="1121289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bg1"/>
              </a:solidFill>
            </a:rPr>
            <a:t>Социальная ориентированность</a:t>
          </a:r>
          <a:endParaRPr lang="ru-RU" sz="1050" b="1" kern="1200" dirty="0">
            <a:solidFill>
              <a:schemeClr val="bg1"/>
            </a:solidFill>
          </a:endParaRPr>
        </a:p>
      </dsp:txBody>
      <dsp:txXfrm rot="-5400000">
        <a:off x="43042" y="3022597"/>
        <a:ext cx="1121289" cy="480553"/>
      </dsp:txXfrm>
    </dsp:sp>
    <dsp:sp modelId="{F9F07F7A-1221-4F70-849C-D1040F0874B5}">
      <dsp:nvSpPr>
        <dsp:cNvPr id="0" name=""/>
        <dsp:cNvSpPr/>
      </dsp:nvSpPr>
      <dsp:spPr>
        <a:xfrm rot="5400000">
          <a:off x="3860193" y="-227408"/>
          <a:ext cx="1811267" cy="69275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безусловное исполнение принятых социальных обязательств перед гражданами, ежегодная индексация размеров социальных выплат и пособий</a:t>
          </a:r>
          <a:endParaRPr lang="ru-RU" sz="1400" b="1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реализация мероприятий, обеспечивающих положительное влияние на социально-экономическое развитие городского округа и уровень жизни населения в долгосрочной перспективе</a:t>
          </a:r>
          <a:endParaRPr lang="ru-RU" sz="1400" b="1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совершенствование нормативного правового регулирования и методологии управления общественными финансами</a:t>
          </a:r>
          <a:endParaRPr lang="ru-RU" sz="1400" b="1" kern="1200" dirty="0"/>
        </a:p>
      </dsp:txBody>
      <dsp:txXfrm rot="-5400000">
        <a:off x="1302055" y="2419149"/>
        <a:ext cx="6839126" cy="1634429"/>
      </dsp:txXfrm>
    </dsp:sp>
    <dsp:sp modelId="{A7633E54-9DDB-4C3D-B5B2-80FCF15176AE}">
      <dsp:nvSpPr>
        <dsp:cNvPr id="0" name=""/>
        <dsp:cNvSpPr/>
      </dsp:nvSpPr>
      <dsp:spPr>
        <a:xfrm rot="5400000">
          <a:off x="-162610" y="4471081"/>
          <a:ext cx="1601842" cy="1121289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bg1"/>
              </a:solidFill>
            </a:rPr>
            <a:t>Модернизация</a:t>
          </a:r>
          <a:endParaRPr lang="ru-RU" sz="1050" b="1" kern="1200" dirty="0">
            <a:solidFill>
              <a:schemeClr val="bg1"/>
            </a:solidFill>
          </a:endParaRPr>
        </a:p>
      </dsp:txBody>
      <dsp:txXfrm rot="-5400000">
        <a:off x="77667" y="4791450"/>
        <a:ext cx="1121289" cy="480553"/>
      </dsp:txXfrm>
    </dsp:sp>
    <dsp:sp modelId="{12CB27F7-F5B6-4542-9B54-BFA9A132435E}">
      <dsp:nvSpPr>
        <dsp:cNvPr id="0" name=""/>
        <dsp:cNvSpPr/>
      </dsp:nvSpPr>
      <dsp:spPr>
        <a:xfrm rot="5400000">
          <a:off x="4044089" y="1526568"/>
          <a:ext cx="1434874" cy="69361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повышение прозрачности и открытости бюджетной системы</a:t>
          </a:r>
          <a:endParaRPr lang="ru-RU" sz="1400" b="1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повышение роли граждан и общественных институтов в процессе формирования приоритетов бюджетной политики и направлений расходов бюджета, реализация проектов инициативного бюджетирования</a:t>
          </a:r>
          <a:endParaRPr lang="ru-RU" sz="1400" b="1" kern="1200" dirty="0"/>
        </a:p>
      </dsp:txBody>
      <dsp:txXfrm rot="-5400000">
        <a:off x="1293454" y="4347249"/>
        <a:ext cx="6866101" cy="12947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94D1E3-19DB-4B84-91DC-A8D8BF66C05B}">
      <dsp:nvSpPr>
        <dsp:cNvPr id="0" name=""/>
        <dsp:cNvSpPr/>
      </dsp:nvSpPr>
      <dsp:spPr>
        <a:xfrm>
          <a:off x="0" y="0"/>
          <a:ext cx="8746666" cy="11490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</a:rPr>
            <a:t>Всего 376,8 млн. рублей</a:t>
          </a:r>
          <a:endParaRPr lang="ru-RU" sz="3200" b="1" kern="1200" dirty="0">
            <a:solidFill>
              <a:schemeClr val="bg1"/>
            </a:solidFill>
          </a:endParaRPr>
        </a:p>
      </dsp:txBody>
      <dsp:txXfrm>
        <a:off x="33654" y="33654"/>
        <a:ext cx="8679358" cy="1081741"/>
      </dsp:txXfrm>
    </dsp:sp>
    <dsp:sp modelId="{75013EF3-3DC7-4B24-8AE8-5EFFC866F9DC}">
      <dsp:nvSpPr>
        <dsp:cNvPr id="0" name=""/>
        <dsp:cNvSpPr/>
      </dsp:nvSpPr>
      <dsp:spPr>
        <a:xfrm>
          <a:off x="228091" y="1220318"/>
          <a:ext cx="4170612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Налоговые и неналоговые (собственные)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108,8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млн. рублей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(29%)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281995" y="1274222"/>
        <a:ext cx="4062804" cy="1732615"/>
      </dsp:txXfrm>
    </dsp:sp>
    <dsp:sp modelId="{EE2F3344-1E04-40D7-AD34-0C44CA45DD93}">
      <dsp:nvSpPr>
        <dsp:cNvPr id="0" name=""/>
        <dsp:cNvSpPr/>
      </dsp:nvSpPr>
      <dsp:spPr>
        <a:xfrm>
          <a:off x="246955" y="3339570"/>
          <a:ext cx="852296" cy="18450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НДФЛ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75,3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 млн. рублей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271918" y="3364533"/>
        <a:ext cx="802370" cy="1795079"/>
      </dsp:txXfrm>
    </dsp:sp>
    <dsp:sp modelId="{20FB57BC-D046-47C9-B5A5-BB230AC94576}">
      <dsp:nvSpPr>
        <dsp:cNvPr id="0" name=""/>
        <dsp:cNvSpPr/>
      </dsp:nvSpPr>
      <dsp:spPr>
        <a:xfrm>
          <a:off x="1309995" y="3344152"/>
          <a:ext cx="643832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Акцизы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2,9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 млн. рублей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1328852" y="3363009"/>
        <a:ext cx="606118" cy="1802709"/>
      </dsp:txXfrm>
    </dsp:sp>
    <dsp:sp modelId="{15091653-8B4B-4B33-B65A-42B50BD8D216}">
      <dsp:nvSpPr>
        <dsp:cNvPr id="0" name=""/>
        <dsp:cNvSpPr/>
      </dsp:nvSpPr>
      <dsp:spPr>
        <a:xfrm>
          <a:off x="5125938" y="1292625"/>
          <a:ext cx="3245477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Безвозмездные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268,0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 млн. рублей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(71%)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5179842" y="1346529"/>
        <a:ext cx="3137669" cy="1732615"/>
      </dsp:txXfrm>
    </dsp:sp>
    <dsp:sp modelId="{027BADEB-70A1-4B04-9C53-15291EF0F6A7}">
      <dsp:nvSpPr>
        <dsp:cNvPr id="0" name=""/>
        <dsp:cNvSpPr/>
      </dsp:nvSpPr>
      <dsp:spPr>
        <a:xfrm>
          <a:off x="2116806" y="3344152"/>
          <a:ext cx="629004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Налог на совокупный доход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3,5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 млн. рублей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2135229" y="3362575"/>
        <a:ext cx="592158" cy="1803577"/>
      </dsp:txXfrm>
    </dsp:sp>
    <dsp:sp modelId="{1FF0E06C-8115-4305-BD66-70ABE8589605}">
      <dsp:nvSpPr>
        <dsp:cNvPr id="0" name=""/>
        <dsp:cNvSpPr/>
      </dsp:nvSpPr>
      <dsp:spPr>
        <a:xfrm>
          <a:off x="2923611" y="3344152"/>
          <a:ext cx="954272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Налоги на имущество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19,1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 млн. рублей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2951561" y="3372102"/>
        <a:ext cx="898372" cy="1784523"/>
      </dsp:txXfrm>
    </dsp:sp>
    <dsp:sp modelId="{E4BCF3A7-831B-4C14-AA03-B69CAC004AE4}">
      <dsp:nvSpPr>
        <dsp:cNvPr id="0" name=""/>
        <dsp:cNvSpPr/>
      </dsp:nvSpPr>
      <dsp:spPr>
        <a:xfrm>
          <a:off x="3952729" y="3344152"/>
          <a:ext cx="557537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Прочие неналоговые доходы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8,0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 млн. рублей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3969059" y="3360482"/>
        <a:ext cx="524877" cy="1807763"/>
      </dsp:txXfrm>
    </dsp:sp>
    <dsp:sp modelId="{48B89968-FF33-4BD3-B841-1ED9C05BD30C}">
      <dsp:nvSpPr>
        <dsp:cNvPr id="0" name=""/>
        <dsp:cNvSpPr/>
      </dsp:nvSpPr>
      <dsp:spPr>
        <a:xfrm>
          <a:off x="5487408" y="3344152"/>
          <a:ext cx="518110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Иные МБТ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7,5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млн. рублей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5502583" y="3359327"/>
        <a:ext cx="487760" cy="1810073"/>
      </dsp:txXfrm>
    </dsp:sp>
    <dsp:sp modelId="{38A912D9-E26E-4BE5-8365-AFD3593DBD24}">
      <dsp:nvSpPr>
        <dsp:cNvPr id="0" name=""/>
        <dsp:cNvSpPr/>
      </dsp:nvSpPr>
      <dsp:spPr>
        <a:xfrm>
          <a:off x="6226984" y="3344152"/>
          <a:ext cx="512547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Дотации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 49,5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млн. рублей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6241996" y="3359164"/>
        <a:ext cx="482523" cy="1810399"/>
      </dsp:txXfrm>
    </dsp:sp>
    <dsp:sp modelId="{2EC6DB52-AF38-4E50-947F-100FF61FE69E}">
      <dsp:nvSpPr>
        <dsp:cNvPr id="0" name=""/>
        <dsp:cNvSpPr/>
      </dsp:nvSpPr>
      <dsp:spPr>
        <a:xfrm>
          <a:off x="6966556" y="3344152"/>
          <a:ext cx="508136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Субсидии 68,2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млн. рублей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6981439" y="3359035"/>
        <a:ext cx="478370" cy="1810657"/>
      </dsp:txXfrm>
    </dsp:sp>
    <dsp:sp modelId="{77997D5B-03B6-4FDD-A051-73A819E42A5D}">
      <dsp:nvSpPr>
        <dsp:cNvPr id="0" name=""/>
        <dsp:cNvSpPr/>
      </dsp:nvSpPr>
      <dsp:spPr>
        <a:xfrm>
          <a:off x="7773364" y="3344152"/>
          <a:ext cx="758418" cy="18404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Субвенции 142,8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млн. рублей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7795577" y="3366365"/>
        <a:ext cx="713992" cy="1795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0.76461</cdr:x>
      <cdr:y>0.58974</cdr:y>
    </cdr:from>
    <cdr:to>
      <cdr:x>0.94318</cdr:x>
      <cdr:y>0.69231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83288" y="3312368"/>
          <a:ext cx="15841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7BCC2-B64E-4BB2-A3C5-48D5E4C7C65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FF54D-43EC-459A-A72F-184205CB8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4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FF54D-43EC-459A-A72F-184205CB8BB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06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FF54D-43EC-459A-A72F-184205CB8BB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924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FF54D-43EC-459A-A72F-184205CB8BB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966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93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308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184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3310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406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216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529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878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926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2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7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259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98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6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2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91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8853426-1839-4B84-8817-30751E65FDB1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68B4F-23B9-4777-A19F-CAC93560A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649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  <p:sldLayoutId id="2147484193" r:id="rId12"/>
    <p:sldLayoutId id="2147484194" r:id="rId13"/>
    <p:sldLayoutId id="2147484195" r:id="rId14"/>
    <p:sldLayoutId id="2147484196" r:id="rId15"/>
    <p:sldLayoutId id="2147484197" r:id="rId16"/>
    <p:sldLayoutId id="214748419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dmsel.r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351" y="2204864"/>
            <a:ext cx="6620968" cy="33295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dirty="0" smtClean="0"/>
              <a:t>Бюджет для граждан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1600" dirty="0" smtClean="0"/>
              <a:t>Финансовый отдел администрации </a:t>
            </a:r>
            <a:br>
              <a:rPr lang="ru-RU" sz="1600" dirty="0" smtClean="0"/>
            </a:br>
            <a:r>
              <a:rPr lang="ru-RU" sz="1600" dirty="0"/>
              <a:t>г</a:t>
            </a:r>
            <a:r>
              <a:rPr lang="ru-RU" sz="1600" dirty="0" smtClean="0"/>
              <a:t>орода Сельцо</a:t>
            </a:r>
            <a:br>
              <a:rPr lang="ru-RU" sz="1600" dirty="0" smtClean="0"/>
            </a:br>
            <a:r>
              <a:rPr lang="en-US" sz="1600" cap="small" dirty="0" smtClean="0">
                <a:hlinkClick r:id="rId2"/>
              </a:rPr>
              <a:t>www.admsel.ru</a:t>
            </a:r>
            <a:r>
              <a:rPr lang="ru-RU" sz="1600" cap="small" dirty="0" smtClean="0"/>
              <a:t/>
            </a:r>
            <a:br>
              <a:rPr lang="ru-RU" sz="1600" cap="small" dirty="0" smtClean="0"/>
            </a:br>
            <a:r>
              <a:rPr lang="ru-RU" sz="1600" cap="small" dirty="0" smtClean="0"/>
              <a:t>(4832) 97-26-65</a:t>
            </a:r>
            <a:endParaRPr lang="ru-RU" cap="small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077566"/>
            <a:ext cx="3747447" cy="158417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200" dirty="0" smtClean="0">
                <a:solidFill>
                  <a:schemeClr val="bg1"/>
                </a:solidFill>
              </a:rPr>
              <a:t>К Решению Совета народных депутатов города Сельцо          </a:t>
            </a: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«</a:t>
            </a:r>
            <a:r>
              <a:rPr lang="ru-RU" sz="1200" b="1" dirty="0">
                <a:solidFill>
                  <a:schemeClr val="bg1"/>
                </a:solidFill>
              </a:rPr>
              <a:t>Об утверждении отчета об исполнении </a:t>
            </a:r>
            <a:r>
              <a:rPr lang="ru-RU" sz="1200" b="1" dirty="0" smtClean="0">
                <a:solidFill>
                  <a:schemeClr val="bg1"/>
                </a:solidFill>
              </a:rPr>
              <a:t>бюджета Сельцовского </a:t>
            </a:r>
            <a:r>
              <a:rPr lang="ru-RU" sz="1200" b="1" dirty="0">
                <a:solidFill>
                  <a:schemeClr val="bg1"/>
                </a:solidFill>
              </a:rPr>
              <a:t>городского округа Брянской области </a:t>
            </a:r>
            <a:r>
              <a:rPr lang="ru-RU" sz="1200" b="1" dirty="0" smtClean="0">
                <a:solidFill>
                  <a:schemeClr val="bg1"/>
                </a:solidFill>
              </a:rPr>
              <a:t>за 2021 </a:t>
            </a:r>
            <a:r>
              <a:rPr lang="ru-RU" sz="1200" b="1" dirty="0">
                <a:solidFill>
                  <a:schemeClr val="bg1"/>
                </a:solidFill>
              </a:rPr>
              <a:t>год</a:t>
            </a:r>
            <a:r>
              <a:rPr lang="ru-RU" sz="1200" b="1" dirty="0" smtClean="0">
                <a:solidFill>
                  <a:schemeClr val="bg1"/>
                </a:solidFill>
              </a:rPr>
              <a:t>»</a:t>
            </a:r>
            <a:endParaRPr lang="ru-RU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77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5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300" y="283551"/>
            <a:ext cx="7055380" cy="957523"/>
          </a:xfrm>
        </p:spPr>
        <p:txBody>
          <a:bodyPr>
            <a:normAutofit/>
          </a:bodyPr>
          <a:lstStyle/>
          <a:p>
            <a:r>
              <a:rPr lang="ru-RU" sz="1800" b="1" dirty="0"/>
              <a:t>Муниципальная программа «Реализация полномочий исполнительно-распорядительного </a:t>
            </a:r>
            <a:r>
              <a:rPr lang="ru-RU" sz="1800" b="1" dirty="0" smtClean="0"/>
              <a:t>органа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r>
              <a:rPr lang="ru-RU" sz="1800" b="1" dirty="0" err="1"/>
              <a:t>Сельцовского</a:t>
            </a:r>
            <a:r>
              <a:rPr lang="ru-RU" sz="1800" b="1" dirty="0"/>
              <a:t> городского округа»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867252"/>
            <a:ext cx="2448272" cy="33619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508" y="1340768"/>
            <a:ext cx="2844316" cy="18722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</a:rPr>
              <a:t>Муниципальная </a:t>
            </a:r>
            <a:r>
              <a:rPr lang="ru-RU" sz="1400" b="1" dirty="0">
                <a:solidFill>
                  <a:schemeClr val="bg1"/>
                </a:solidFill>
              </a:rPr>
              <a:t>программа  направлена на эффективное управление всеми социально-экономическими процессами на территории города и улучшение качества жизни населения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2120" y="803897"/>
            <a:ext cx="3384376" cy="58169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Основные задачи </a:t>
            </a:r>
            <a:r>
              <a:rPr lang="ru-RU" sz="1200" b="1" dirty="0">
                <a:solidFill>
                  <a:schemeClr val="bg1"/>
                </a:solidFill>
              </a:rPr>
              <a:t>муниципальной </a:t>
            </a:r>
            <a:r>
              <a:rPr lang="ru-RU" sz="1200" b="1" dirty="0" smtClean="0">
                <a:solidFill>
                  <a:schemeClr val="bg1"/>
                </a:solidFill>
              </a:rPr>
              <a:t>программы: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о</a:t>
            </a:r>
            <a:r>
              <a:rPr lang="ru-RU" sz="1200" b="1" dirty="0" smtClean="0">
                <a:solidFill>
                  <a:schemeClr val="bg1"/>
                </a:solidFill>
              </a:rPr>
              <a:t>беспечение исполнения полномочий ОМС;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обеспечение первичного   воинского </a:t>
            </a:r>
            <a:r>
              <a:rPr lang="ru-RU" sz="1200" b="1" dirty="0" smtClean="0">
                <a:solidFill>
                  <a:schemeClr val="bg1"/>
                </a:solidFill>
              </a:rPr>
              <a:t>учета;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обеспечение готовности администрации города Сельцо </a:t>
            </a:r>
            <a:r>
              <a:rPr lang="ru-RU" sz="1200" b="1" dirty="0" smtClean="0">
                <a:solidFill>
                  <a:schemeClr val="bg1"/>
                </a:solidFill>
              </a:rPr>
              <a:t>к возникновению ЧС;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выполнение мероприятий по гражданской </a:t>
            </a:r>
            <a:r>
              <a:rPr lang="ru-RU" sz="1200" b="1" dirty="0" smtClean="0">
                <a:solidFill>
                  <a:schemeClr val="bg1"/>
                </a:solidFill>
              </a:rPr>
              <a:t>обороне;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обеспечение населения качественными услугами городской </a:t>
            </a:r>
            <a:r>
              <a:rPr lang="ru-RU" sz="1200" b="1" dirty="0" smtClean="0">
                <a:solidFill>
                  <a:schemeClr val="bg1"/>
                </a:solidFill>
              </a:rPr>
              <a:t>бани;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обеспечение </a:t>
            </a:r>
            <a:r>
              <a:rPr lang="ru-RU" sz="1200" b="1" dirty="0" smtClean="0">
                <a:solidFill>
                  <a:schemeClr val="bg1"/>
                </a:solidFill>
              </a:rPr>
              <a:t>деятельности МФЦ;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содержание автомобильных дорог общего пользования местного </a:t>
            </a:r>
            <a:r>
              <a:rPr lang="ru-RU" sz="1200" b="1" dirty="0" smtClean="0">
                <a:solidFill>
                  <a:schemeClr val="bg1"/>
                </a:solidFill>
              </a:rPr>
              <a:t>значения;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повышение уровня благоустройства городского </a:t>
            </a:r>
            <a:r>
              <a:rPr lang="ru-RU" sz="1200" b="1" dirty="0" smtClean="0">
                <a:solidFill>
                  <a:schemeClr val="bg1"/>
                </a:solidFill>
              </a:rPr>
              <a:t>округа;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создание благоприятных условий проживания </a:t>
            </a:r>
            <a:r>
              <a:rPr lang="ru-RU" sz="1200" b="1" dirty="0" smtClean="0">
                <a:solidFill>
                  <a:schemeClr val="bg1"/>
                </a:solidFill>
              </a:rPr>
              <a:t>граждан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 smtClean="0">
                <a:solidFill>
                  <a:schemeClr val="bg1"/>
                </a:solidFill>
              </a:rPr>
              <a:t>защита </a:t>
            </a:r>
            <a:r>
              <a:rPr lang="ru-RU" sz="1200" b="1" dirty="0">
                <a:solidFill>
                  <a:schemeClr val="bg1"/>
                </a:solidFill>
              </a:rPr>
              <a:t>прав и законных интересов несовершеннолетних лиц из числа детей –сирот и детей, оставшихся без попечения </a:t>
            </a:r>
            <a:r>
              <a:rPr lang="ru-RU" sz="1200" b="1" dirty="0" smtClean="0">
                <a:solidFill>
                  <a:schemeClr val="bg1"/>
                </a:solidFill>
              </a:rPr>
              <a:t>родителей;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предупреждение и ликвидация заразных и иных болезней </a:t>
            </a:r>
            <a:r>
              <a:rPr lang="ru-RU" sz="1200" b="1" dirty="0" smtClean="0">
                <a:solidFill>
                  <a:schemeClr val="bg1"/>
                </a:solidFill>
              </a:rPr>
              <a:t>животных;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bg1"/>
                </a:solidFill>
              </a:rPr>
              <a:t>обеспечение экологической безопасности населения, охраны окружающей </a:t>
            </a:r>
            <a:r>
              <a:rPr lang="ru-RU" sz="1200" b="1" dirty="0" smtClean="0">
                <a:solidFill>
                  <a:schemeClr val="bg1"/>
                </a:solidFill>
              </a:rPr>
              <a:t>среды</a:t>
            </a:r>
            <a:endParaRPr lang="ru-RU" sz="1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27529" y="4747031"/>
            <a:ext cx="2844316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В рамках программы реализуется национальный проект  «Чистая </a:t>
            </a:r>
            <a:r>
              <a:rPr lang="ru-RU" sz="1200" b="1" dirty="0">
                <a:solidFill>
                  <a:schemeClr val="bg1"/>
                </a:solidFill>
              </a:rPr>
              <a:t>вода</a:t>
            </a:r>
            <a:r>
              <a:rPr lang="ru-RU" sz="1200" b="1" dirty="0" smtClean="0">
                <a:solidFill>
                  <a:schemeClr val="bg1"/>
                </a:solidFill>
              </a:rPr>
              <a:t>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516" y="5557525"/>
            <a:ext cx="5004556" cy="7386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Финансирование программы в 2021 году составило 90 005,7 тыс. руб. </a:t>
            </a:r>
            <a:endParaRPr lang="ru-RU" sz="1400" b="1" dirty="0">
              <a:solidFill>
                <a:schemeClr val="bg1"/>
              </a:solidFill>
            </a:endParaRPr>
          </a:p>
          <a:p>
            <a:endParaRPr lang="ru-RU" sz="1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8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263754" cy="96005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Муниципальная программа </a:t>
            </a:r>
            <a:br>
              <a:rPr lang="ru-RU" sz="2000" b="1" dirty="0" smtClean="0"/>
            </a:br>
            <a:r>
              <a:rPr lang="ru-RU" sz="2000" b="1" dirty="0" smtClean="0"/>
              <a:t>«Развитие системы образования </a:t>
            </a:r>
            <a:r>
              <a:rPr lang="ru-RU" sz="2000" b="1" dirty="0" err="1" smtClean="0"/>
              <a:t>Сельцовского</a:t>
            </a:r>
            <a:r>
              <a:rPr lang="ru-RU" sz="2000" b="1" dirty="0" smtClean="0"/>
              <a:t> городского округа»</a:t>
            </a:r>
            <a:endParaRPr lang="ru-RU" sz="2000" b="1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107504" y="1988840"/>
            <a:ext cx="4320480" cy="2376264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Объем финансирования расходов на муниципальную программу составляет</a:t>
            </a:r>
          </a:p>
          <a:p>
            <a:pPr marL="45720" indent="0" algn="ctr"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189 608,5 тыс. руб.</a:t>
            </a:r>
          </a:p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561385" y="1340768"/>
            <a:ext cx="4244280" cy="5256584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1300" b="1" dirty="0" smtClean="0">
                <a:solidFill>
                  <a:schemeClr val="bg1"/>
                </a:solidFill>
              </a:rPr>
              <a:t>Цели:</a:t>
            </a:r>
          </a:p>
          <a:p>
            <a:pPr marL="45720" indent="0" algn="just">
              <a:buNone/>
            </a:pPr>
            <a:r>
              <a:rPr lang="ru-RU" sz="1300" b="1" dirty="0" smtClean="0">
                <a:solidFill>
                  <a:schemeClr val="bg1"/>
                </a:solidFill>
              </a:rPr>
              <a:t>-</a:t>
            </a:r>
            <a:r>
              <a:rPr lang="ru-RU" sz="1300" b="1" dirty="0">
                <a:solidFill>
                  <a:schemeClr val="bg1"/>
                </a:solidFill>
              </a:rPr>
              <a:t>эффективное исполнение полномочий Отдела образования администрации г. Сельцо;</a:t>
            </a:r>
          </a:p>
          <a:p>
            <a:pPr marL="45720" indent="0" algn="just">
              <a:buNone/>
            </a:pPr>
            <a:r>
              <a:rPr lang="ru-RU" sz="1300" b="1" dirty="0">
                <a:solidFill>
                  <a:schemeClr val="bg1"/>
                </a:solidFill>
              </a:rPr>
              <a:t>-обеспечение высокого качества образования в соответствии с меняющимися запросами населения и перспективными задачами развития Российского общества и экономики;</a:t>
            </a:r>
          </a:p>
          <a:p>
            <a:pPr marL="45720" indent="0" algn="just">
              <a:buNone/>
            </a:pPr>
            <a:r>
              <a:rPr lang="ru-RU" sz="1300" b="1" dirty="0">
                <a:solidFill>
                  <a:schemeClr val="bg1"/>
                </a:solidFill>
              </a:rPr>
              <a:t>-социальная поддержка в сфере образования</a:t>
            </a:r>
            <a:r>
              <a:rPr lang="ru-RU" sz="1300" b="1" dirty="0" smtClean="0">
                <a:solidFill>
                  <a:schemeClr val="bg1"/>
                </a:solidFill>
              </a:rPr>
              <a:t>.</a:t>
            </a:r>
          </a:p>
          <a:p>
            <a:pPr marL="45720" indent="0">
              <a:buNone/>
            </a:pPr>
            <a:r>
              <a:rPr lang="ru-RU" sz="1300" b="1" dirty="0" smtClean="0">
                <a:solidFill>
                  <a:schemeClr val="bg1"/>
                </a:solidFill>
              </a:rPr>
              <a:t>Задачи:</a:t>
            </a:r>
            <a:endParaRPr lang="ru-RU" sz="1300" b="1" dirty="0">
              <a:solidFill>
                <a:schemeClr val="bg1"/>
              </a:solidFill>
            </a:endParaRPr>
          </a:p>
          <a:p>
            <a:pPr algn="just"/>
            <a:r>
              <a:rPr lang="ru-RU" sz="1300" b="1" dirty="0" smtClean="0">
                <a:solidFill>
                  <a:schemeClr val="bg1"/>
                </a:solidFill>
              </a:rPr>
              <a:t>-реализация </a:t>
            </a:r>
            <a:r>
              <a:rPr lang="ru-RU" sz="1300" b="1" dirty="0">
                <a:solidFill>
                  <a:schemeClr val="bg1"/>
                </a:solidFill>
              </a:rPr>
              <a:t>государственной политики в сфере образования на территории Сельцовского городского округа</a:t>
            </a:r>
            <a:r>
              <a:rPr lang="ru-RU" sz="1300" b="1" dirty="0" smtClean="0">
                <a:solidFill>
                  <a:schemeClr val="bg1"/>
                </a:solidFill>
              </a:rPr>
              <a:t>;</a:t>
            </a:r>
            <a:r>
              <a:rPr lang="ru-RU" sz="1300" b="1" dirty="0">
                <a:solidFill>
                  <a:schemeClr val="bg1"/>
                </a:solidFill>
              </a:rPr>
              <a:t> </a:t>
            </a:r>
          </a:p>
          <a:p>
            <a:pPr algn="just"/>
            <a:r>
              <a:rPr lang="ru-RU" sz="1300" b="1" dirty="0">
                <a:solidFill>
                  <a:schemeClr val="bg1"/>
                </a:solidFill>
              </a:rPr>
              <a:t>-повышение доступности и качества предоставления дошкольного, общего образования, дополнительного образования детей</a:t>
            </a:r>
            <a:r>
              <a:rPr lang="ru-RU" sz="1300" b="1" dirty="0" smtClean="0">
                <a:solidFill>
                  <a:schemeClr val="bg1"/>
                </a:solidFill>
              </a:rPr>
              <a:t>;</a:t>
            </a:r>
            <a:r>
              <a:rPr lang="ru-RU" sz="1300" b="1" dirty="0">
                <a:solidFill>
                  <a:schemeClr val="bg1"/>
                </a:solidFill>
              </a:rPr>
              <a:t> </a:t>
            </a:r>
          </a:p>
          <a:p>
            <a:pPr algn="just"/>
            <a:r>
              <a:rPr lang="ru-RU" sz="1300" b="1" dirty="0">
                <a:solidFill>
                  <a:schemeClr val="bg1"/>
                </a:solidFill>
              </a:rPr>
              <a:t>-проведение оздоровительной кампании детей</a:t>
            </a:r>
            <a:r>
              <a:rPr lang="ru-RU" sz="1300" b="1" dirty="0" smtClean="0">
                <a:solidFill>
                  <a:schemeClr val="bg1"/>
                </a:solidFill>
              </a:rPr>
              <a:t>;</a:t>
            </a:r>
            <a:r>
              <a:rPr lang="ru-RU" sz="1300" b="1" dirty="0">
                <a:solidFill>
                  <a:schemeClr val="bg1"/>
                </a:solidFill>
              </a:rPr>
              <a:t> </a:t>
            </a:r>
          </a:p>
          <a:p>
            <a:pPr algn="just"/>
            <a:r>
              <a:rPr lang="ru-RU" sz="1300" b="1" dirty="0">
                <a:solidFill>
                  <a:schemeClr val="bg1"/>
                </a:solidFill>
              </a:rPr>
              <a:t>- реализация мер государственной поддержки работников образования</a:t>
            </a:r>
            <a:r>
              <a:rPr lang="ru-RU" sz="1300" b="1" dirty="0" smtClean="0">
                <a:solidFill>
                  <a:schemeClr val="bg1"/>
                </a:solidFill>
              </a:rPr>
              <a:t>;</a:t>
            </a:r>
            <a:endParaRPr lang="ru-RU" sz="1300" b="1" dirty="0">
              <a:solidFill>
                <a:schemeClr val="bg1"/>
              </a:solidFill>
            </a:endParaRPr>
          </a:p>
          <a:p>
            <a:pPr algn="just"/>
            <a:r>
              <a:rPr lang="ru-RU" sz="1300" b="1" dirty="0">
                <a:solidFill>
                  <a:schemeClr val="bg1"/>
                </a:solidFill>
              </a:rPr>
              <a:t>-предоставление компенсации части родительской платы за содержание ребенка в образовательных учреждениях, реализующих основную общеобразовательную программу дошкольного образования.</a:t>
            </a:r>
          </a:p>
          <a:p>
            <a:pPr marL="45720" indent="0">
              <a:buNone/>
            </a:pP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\\domain\Общая\!Именные\АФОНИНА О.В\ФОТО\Фото школ\фасады детских садов\школа №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00" y="1340768"/>
            <a:ext cx="3462081" cy="194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domain\Общая\!Именные\АФОНИНА О.В\ФОТО\Фото школ\фасады детских садов\д.с. №2 Чебураш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35723"/>
            <a:ext cx="3842895" cy="216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9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119738" cy="96005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dirty="0" smtClean="0"/>
              <a:t>Муниципальная </a:t>
            </a:r>
            <a:r>
              <a:rPr lang="ru-RU" sz="2000" b="1" dirty="0"/>
              <a:t>программа «Управление муниципальными финансами </a:t>
            </a:r>
            <a:r>
              <a:rPr lang="ru-RU" sz="2000" b="1" dirty="0" err="1"/>
              <a:t>Сельцовского</a:t>
            </a:r>
            <a:r>
              <a:rPr lang="ru-RU" sz="2000" b="1" dirty="0"/>
              <a:t> городского </a:t>
            </a:r>
            <a:r>
              <a:rPr lang="ru-RU" sz="2000" b="1" dirty="0" smtClean="0"/>
              <a:t>округа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0" y="1628800"/>
            <a:ext cx="8784976" cy="20313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Цель: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обеспечение 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долгосрочной сбалансированности и устойчивости бюджетной системы, повышение качества управления общественными финансами </a:t>
            </a:r>
            <a:r>
              <a:rPr lang="ru-RU" sz="1400" b="1" dirty="0" err="1">
                <a:solidFill>
                  <a:schemeClr val="bg1"/>
                </a:solidFill>
                <a:latin typeface="+mj-lt"/>
                <a:cs typeface="Times New Roman" pitchFamily="18" charset="0"/>
              </a:rPr>
              <a:t>Сельцовского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городского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округа</a:t>
            </a:r>
            <a:endParaRPr lang="ru-RU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Задачи:</a:t>
            </a:r>
            <a:endParaRPr lang="ru-RU" sz="1400" b="1" dirty="0">
              <a:solidFill>
                <a:schemeClr val="bg1"/>
              </a:solidFill>
              <a:latin typeface="+mj-lt"/>
            </a:endParaRPr>
          </a:p>
          <a:p>
            <a:pPr marL="285750" indent="-285750" algn="just">
              <a:buFontTx/>
              <a:buChar char="-"/>
            </a:pP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обеспечение  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финансовой устойчивости бюджетной системы </a:t>
            </a:r>
            <a:r>
              <a:rPr lang="ru-RU" sz="1400" b="1" dirty="0" err="1">
                <a:solidFill>
                  <a:schemeClr val="bg1"/>
                </a:solidFill>
                <a:latin typeface="+mj-lt"/>
                <a:cs typeface="Times New Roman" pitchFamily="18" charset="0"/>
              </a:rPr>
              <a:t>Сельцовского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городского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округа путем 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проведения сбалансированной финансовой политики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;</a:t>
            </a:r>
            <a:endParaRPr lang="ru-RU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-    внедрение 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современных методов и технологий управления муниципальными финансами;</a:t>
            </a:r>
          </a:p>
          <a:p>
            <a:pPr marL="285750" indent="-285750" algn="just">
              <a:buFontTx/>
              <a:buChar char="-"/>
            </a:pP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создание 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условий для эффективного и ответственного управления муниципальными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финансами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897173"/>
              </p:ext>
            </p:extLst>
          </p:nvPr>
        </p:nvGraphicFramePr>
        <p:xfrm>
          <a:off x="179510" y="3876149"/>
          <a:ext cx="8784976" cy="2793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63819"/>
                <a:gridCol w="3221157"/>
              </a:tblGrid>
              <a:tr h="8509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Направление расходов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</a:rPr>
                        <a:t>(тыс. руб.)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1043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Руководство и управление в сфере установленных функций органов местного самоуправления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4 392,7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64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Обслуживание муниципального внутреннего долга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477,0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49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Итого: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4 869,7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620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047730" cy="1104074"/>
          </a:xfrm>
        </p:spPr>
        <p:txBody>
          <a:bodyPr>
            <a:normAutofit/>
          </a:bodyPr>
          <a:lstStyle/>
          <a:p>
            <a:r>
              <a:rPr lang="ru-RU" sz="2000" b="1" dirty="0"/>
              <a:t>Муниципальная программа «Развитие культуры и сохранение культурного наследия </a:t>
            </a:r>
            <a:r>
              <a:rPr lang="ru-RU" sz="2000" b="1" dirty="0" err="1"/>
              <a:t>Сельцовского</a:t>
            </a:r>
            <a:r>
              <a:rPr lang="ru-RU" sz="2000" b="1" dirty="0"/>
              <a:t> городского </a:t>
            </a:r>
            <a:r>
              <a:rPr lang="ru-RU" sz="2000" b="1" dirty="0" smtClean="0"/>
              <a:t>округа»</a:t>
            </a:r>
            <a:endParaRPr lang="ru-RU" sz="20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516244" y="1567587"/>
            <a:ext cx="3820500" cy="5164046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32500" lnSpcReduction="20000"/>
          </a:bodyPr>
          <a:lstStyle/>
          <a:p>
            <a:pPr marL="45720" indent="0"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4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sz="4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финансирования расходов на муниципальную программу </a:t>
            </a:r>
            <a:r>
              <a:rPr lang="ru-RU" sz="4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составил</a:t>
            </a:r>
            <a:endParaRPr lang="ru-RU" sz="43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4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44 004,0 тыс. руб.</a:t>
            </a:r>
            <a:endParaRPr lang="ru-RU" sz="43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316288" cy="547260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32500" lnSpcReduction="20000"/>
          </a:bodyPr>
          <a:lstStyle/>
          <a:p>
            <a:pPr marL="45720" indent="0" algn="just">
              <a:buNone/>
            </a:pPr>
            <a:r>
              <a:rPr lang="ru-RU" sz="3400" b="1" dirty="0" smtClean="0">
                <a:solidFill>
                  <a:schemeClr val="bg1"/>
                </a:solidFill>
                <a:cs typeface="Times New Roman" pitchFamily="18" charset="0"/>
              </a:rPr>
              <a:t>Цели:</a:t>
            </a:r>
          </a:p>
          <a:p>
            <a:pPr algn="just"/>
            <a:r>
              <a:rPr lang="ru-RU" sz="3400" b="1" dirty="0" smtClean="0">
                <a:solidFill>
                  <a:schemeClr val="bg1"/>
                </a:solidFill>
                <a:cs typeface="Times New Roman" pitchFamily="18" charset="0"/>
              </a:rPr>
              <a:t>- </a:t>
            </a:r>
            <a:r>
              <a:rPr lang="ru-RU" sz="3400" b="1" dirty="0">
                <a:solidFill>
                  <a:schemeClr val="bg1"/>
                </a:solidFill>
                <a:cs typeface="Times New Roman" pitchFamily="18" charset="0"/>
              </a:rPr>
              <a:t>реализацию стратегической роли культуры как духовно-нравственного основания развития личности и государства, единства российского общества;</a:t>
            </a:r>
          </a:p>
          <a:p>
            <a:pPr algn="just"/>
            <a:r>
              <a:rPr lang="ru-RU" sz="3400" b="1" dirty="0">
                <a:solidFill>
                  <a:schemeClr val="bg1"/>
                </a:solidFill>
                <a:cs typeface="Times New Roman" pitchFamily="18" charset="0"/>
              </a:rPr>
              <a:t>- сохранение культурного и исторического наследия, расширение доступа населения к культурным ценностям и информации;</a:t>
            </a:r>
          </a:p>
          <a:p>
            <a:pPr algn="just"/>
            <a:r>
              <a:rPr lang="ru-RU" sz="3400" b="1" dirty="0">
                <a:solidFill>
                  <a:schemeClr val="bg1"/>
                </a:solidFill>
                <a:cs typeface="Times New Roman" pitchFamily="18" charset="0"/>
              </a:rPr>
              <a:t>- обеспечение высокого качества дополнительного образования в соответствии с меняющимися запросами населения и перспективными задачами развития российского общества и экономики;</a:t>
            </a:r>
          </a:p>
          <a:p>
            <a:pPr algn="just"/>
            <a:r>
              <a:rPr lang="ru-RU" sz="3400" b="1" dirty="0" smtClean="0">
                <a:solidFill>
                  <a:schemeClr val="bg1"/>
                </a:solidFill>
                <a:cs typeface="Times New Roman" pitchFamily="18" charset="0"/>
              </a:rPr>
              <a:t>- </a:t>
            </a:r>
            <a:r>
              <a:rPr lang="ru-RU" sz="3400" b="1" dirty="0">
                <a:solidFill>
                  <a:schemeClr val="bg1"/>
                </a:solidFill>
                <a:cs typeface="Times New Roman" pitchFamily="18" charset="0"/>
              </a:rPr>
              <a:t>повышение эффективности реализации молодежной политики в интересах инновационного социально-ориентированного развития </a:t>
            </a:r>
            <a:r>
              <a:rPr lang="ru-RU" sz="3400" b="1" dirty="0" smtClean="0">
                <a:solidFill>
                  <a:schemeClr val="bg1"/>
                </a:solidFill>
                <a:cs typeface="Times New Roman" pitchFamily="18" charset="0"/>
              </a:rPr>
              <a:t>округа</a:t>
            </a:r>
          </a:p>
          <a:p>
            <a:pPr marL="45720" indent="0" algn="just">
              <a:buNone/>
            </a:pPr>
            <a:r>
              <a:rPr lang="ru-RU" sz="3400" b="1" dirty="0" smtClean="0">
                <a:solidFill>
                  <a:schemeClr val="bg1"/>
                </a:solidFill>
                <a:cs typeface="Times New Roman" pitchFamily="18" charset="0"/>
              </a:rPr>
              <a:t>Задачи :</a:t>
            </a:r>
          </a:p>
          <a:p>
            <a:pPr algn="just"/>
            <a:r>
              <a:rPr lang="ru-RU" sz="3400" b="1" dirty="0">
                <a:solidFill>
                  <a:schemeClr val="bg1"/>
                </a:solidFill>
              </a:rPr>
              <a:t>создание условий для участия граждан в культурной жизни;</a:t>
            </a:r>
          </a:p>
          <a:p>
            <a:pPr algn="just"/>
            <a:r>
              <a:rPr lang="ru-RU" sz="3400" b="1" dirty="0">
                <a:solidFill>
                  <a:schemeClr val="bg1"/>
                </a:solidFill>
              </a:rPr>
              <a:t>- обеспечение свободы творчества и прав граждан на участие в культурной жизни, на равный доступ к культурным ценностям;</a:t>
            </a:r>
          </a:p>
          <a:p>
            <a:pPr algn="just"/>
            <a:r>
              <a:rPr lang="ru-RU" sz="3400" b="1" dirty="0">
                <a:solidFill>
                  <a:schemeClr val="bg1"/>
                </a:solidFill>
              </a:rPr>
              <a:t>- повышение доступности и качества предоставления дополнительного образования детей;</a:t>
            </a:r>
          </a:p>
          <a:p>
            <a:pPr algn="just"/>
            <a:r>
              <a:rPr lang="ru-RU" sz="3400" b="1" dirty="0">
                <a:solidFill>
                  <a:schemeClr val="bg1"/>
                </a:solidFill>
              </a:rPr>
              <a:t>обеспечение развития и укрепления материально-технической базы спортивных школ.</a:t>
            </a:r>
          </a:p>
          <a:p>
            <a:pPr algn="just"/>
            <a:r>
              <a:rPr lang="ru-RU" sz="3400" b="1" dirty="0">
                <a:solidFill>
                  <a:schemeClr val="bg1"/>
                </a:solidFill>
              </a:rPr>
              <a:t>- создание условий успешной социализации и эффективной самореализации молодежи.</a:t>
            </a:r>
          </a:p>
          <a:p>
            <a:pPr marL="45720" indent="0" algn="just">
              <a:buNone/>
            </a:pPr>
            <a:endParaRPr lang="ru-RU" sz="3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\\domain\Общая\!Именные\АФОНИНА О.В\ФОТО\Фото\rBkypFIAJ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440" y="1567587"/>
            <a:ext cx="2736304" cy="181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620481"/>
            <a:ext cx="3167501" cy="211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9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5372"/>
            <a:ext cx="7831706" cy="1175789"/>
          </a:xfrm>
        </p:spPr>
        <p:txBody>
          <a:bodyPr>
            <a:noAutofit/>
          </a:bodyPr>
          <a:lstStyle/>
          <a:p>
            <a:r>
              <a:rPr lang="ru-RU" sz="2000" b="1" dirty="0"/>
              <a:t>Муниципальная программа «Формирование современной городской среды </a:t>
            </a:r>
            <a:r>
              <a:rPr lang="ru-RU" sz="2000" b="1" dirty="0" err="1"/>
              <a:t>Сельцовского</a:t>
            </a:r>
            <a:r>
              <a:rPr lang="ru-RU" sz="2000" b="1" dirty="0"/>
              <a:t> городского </a:t>
            </a:r>
            <a:r>
              <a:rPr lang="ru-RU" sz="2000" b="1" dirty="0" smtClean="0"/>
              <a:t>округа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5148" y="1340768"/>
            <a:ext cx="8941347" cy="116955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27000">
              <a:schemeClr val="accent5">
                <a:lumMod val="60000"/>
                <a:lumOff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Цель:</a:t>
            </a: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обеспечение 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и повышение комфортности проживания граждан на территории муниципального образования </a:t>
            </a:r>
            <a:r>
              <a:rPr lang="ru-RU" sz="1400" b="1" dirty="0" err="1">
                <a:solidFill>
                  <a:schemeClr val="bg1"/>
                </a:solidFill>
                <a:latin typeface="+mj-lt"/>
                <a:cs typeface="Times New Roman" pitchFamily="18" charset="0"/>
              </a:rPr>
              <a:t>Сельцовский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городской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округ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Задача: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-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повышение уровня благоустройства дворовых территорий и территорий общего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пользования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132" y="2790951"/>
            <a:ext cx="4274844" cy="95410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27000">
              <a:schemeClr val="accent5">
                <a:lumMod val="60000"/>
                <a:lumOff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В 2021 году на территории города Сельцо были благоустроены две дворовые территории на сумму 5 620,88 тыс. руб. </a:t>
            </a:r>
            <a:endParaRPr lang="ru-RU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56" y="3861048"/>
            <a:ext cx="3537649" cy="2654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36912"/>
            <a:ext cx="2304256" cy="3072343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6012160" y="5877272"/>
            <a:ext cx="2376264" cy="934346"/>
          </a:xfrm>
          <a:prstGeom prst="wedgeRoundRectCallout">
            <a:avLst>
              <a:gd name="adj1" fmla="val -23854"/>
              <a:gd name="adj2" fmla="val -89847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ул. Куйбышева,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д.15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3635896" y="5445224"/>
            <a:ext cx="1512168" cy="1236264"/>
          </a:xfrm>
          <a:prstGeom prst="wedgeRoundRectCallout">
            <a:avLst>
              <a:gd name="adj1" fmla="val -60107"/>
              <a:gd name="adj2" fmla="val -100797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улица Горького д.14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81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2718"/>
            <a:ext cx="7432586" cy="960058"/>
          </a:xfrm>
        </p:spPr>
        <p:txBody>
          <a:bodyPr>
            <a:normAutofit/>
          </a:bodyPr>
          <a:lstStyle/>
          <a:p>
            <a:r>
              <a:rPr lang="ru-RU" sz="2000" b="1" dirty="0"/>
              <a:t>Муниципальная программа «Обеспечение жильем молодых семей </a:t>
            </a:r>
            <a:r>
              <a:rPr lang="ru-RU" sz="2000" b="1" dirty="0" err="1"/>
              <a:t>Сельцовского</a:t>
            </a:r>
            <a:r>
              <a:rPr lang="ru-RU" sz="2000" b="1" dirty="0"/>
              <a:t> городского округа</a:t>
            </a:r>
            <a:r>
              <a:rPr lang="ru-RU" sz="2000" b="1" dirty="0" smtClean="0"/>
              <a:t>»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200" y="1386354"/>
            <a:ext cx="8784976" cy="11695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Цель:</a:t>
            </a: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улучшение 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жилищных условий молодых семей Сельцовского городского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округа</a:t>
            </a:r>
            <a:endParaRPr lang="ru-RU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Задача:</a:t>
            </a: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осуществление 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государственной поддержки молодых семей  в улучшении жилищных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условий</a:t>
            </a:r>
            <a:endParaRPr lang="ru-RU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https://yurface.ru/wp-content/uploads/2016/11/hou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37" y="3212976"/>
            <a:ext cx="3240360" cy="215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379765"/>
              </p:ext>
            </p:extLst>
          </p:nvPr>
        </p:nvGraphicFramePr>
        <p:xfrm>
          <a:off x="4355976" y="2924944"/>
          <a:ext cx="4536504" cy="26642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0733"/>
                <a:gridCol w="1247636"/>
                <a:gridCol w="1858135"/>
              </a:tblGrid>
              <a:tr h="11917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Год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реализации программы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Количество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семей, получивших субсидию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Сумма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финансирования, тыс. руб.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9086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2019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2383,4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9086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2020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1544,5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9086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2021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1935,0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94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>
                <a:solidFill>
                  <a:schemeClr val="tx1"/>
                </a:solidFill>
              </a:rPr>
              <a:t>Муниципальная программа «Развитие физической культуры и спорта  </a:t>
            </a:r>
            <a:r>
              <a:rPr lang="ru-RU" sz="1600" b="1" dirty="0" err="1">
                <a:solidFill>
                  <a:schemeClr val="tx1"/>
                </a:solidFill>
              </a:rPr>
              <a:t>С</a:t>
            </a:r>
            <a:r>
              <a:rPr lang="ru-RU" sz="1600" b="1" dirty="0" err="1" smtClean="0">
                <a:solidFill>
                  <a:schemeClr val="tx1"/>
                </a:solidFill>
              </a:rPr>
              <a:t>ельцовского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городского округа»</a:t>
            </a:r>
          </a:p>
        </p:txBody>
      </p:sp>
      <p:pic>
        <p:nvPicPr>
          <p:cNvPr id="1026" name="Picture 2" descr="http://i.mycdn.me/i?r=AzEPZsRbOZEKgBhR0XGMT1Rk9FZsS3NTLYwlY8aSdAtbVqaKTM5SRkZCeTgDn6uOyic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21" y="1412776"/>
            <a:ext cx="248306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15816" y="1628800"/>
            <a:ext cx="6086450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Цель:</a:t>
            </a:r>
            <a:endParaRPr lang="ru-RU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создание условий, обеспечивающих возможность гражданам систематически заниматься физической культурой и спортом</a:t>
            </a:r>
            <a:endParaRPr lang="ru-RU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2576769"/>
            <a:ext cx="5222354" cy="116955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Задачи программы:</a:t>
            </a:r>
            <a:endParaRPr lang="ru-RU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just"/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- популяризация физической культуры и массового спорта;</a:t>
            </a: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- реализация </a:t>
            </a:r>
            <a:r>
              <a:rPr lang="ru-RU" sz="1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единой государственной политики в сфере физической культуры и спорта</a:t>
            </a:r>
            <a:endParaRPr lang="ru-RU" sz="1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8" name="Picture 4" descr="https://seltso-vestnik.ru/wp-content/uploads/2020/09/8-2048x15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13" y="3441158"/>
            <a:ext cx="3301383" cy="272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51920" y="4189095"/>
            <a:ext cx="5150346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Расходы по программе в 2021 году составили:</a:t>
            </a: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39723,80 тыс. руб., в том числе в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рамках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национального проекта «Спорт – норма жизни».</a:t>
            </a:r>
            <a:endParaRPr lang="ru-RU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14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domain\Общая\TMP\фото бдг\сцена комуна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98210"/>
            <a:ext cx="4032448" cy="185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domain\Общая\TMP\фото бдг\школ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98210"/>
            <a:ext cx="2717652" cy="203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1241306"/>
            <a:ext cx="8119738" cy="1105824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just"/>
            <a:r>
              <a:rPr lang="ru-RU" sz="1300" b="1" dirty="0" smtClean="0">
                <a:solidFill>
                  <a:schemeClr val="bg1"/>
                </a:solidFill>
              </a:rPr>
              <a:t>Благодаря активным гражданам города Сельцо в 2021 году были получены средства из областного бюджета на реализацию проектов инициативного бюджетирования и были реализованы социальные проекты «Многофункциональная крытая сцена для проведения уличных мероприятий », и благоустройство спортивно-игровой площадки «Спорт как образ жизни».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37110" y="605118"/>
            <a:ext cx="8119738" cy="6720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smtClean="0"/>
              <a:t>ИНИЦИАТИВНОЕ БЮДЖЕТИРОВАНИЕ В ГОРОДЕ СЕЛЬЦО</a:t>
            </a:r>
            <a:endParaRPr lang="ru-RU" sz="2000" b="1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608586" y="4653136"/>
            <a:ext cx="1306598" cy="2068772"/>
          </a:xfrm>
          <a:prstGeom prst="wedgeRectCallout">
            <a:avLst>
              <a:gd name="adj1" fmla="val 164460"/>
              <a:gd name="adj2" fmla="val -56886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С</a:t>
            </a:r>
            <a:r>
              <a:rPr lang="ru-RU" sz="1400" b="1" dirty="0" smtClean="0">
                <a:solidFill>
                  <a:schemeClr val="bg1"/>
                </a:solidFill>
              </a:rPr>
              <a:t>портивно-игровая </a:t>
            </a:r>
            <a:r>
              <a:rPr lang="ru-RU" sz="1400" b="1" dirty="0" smtClean="0">
                <a:solidFill>
                  <a:schemeClr val="bg1"/>
                </a:solidFill>
              </a:rPr>
              <a:t>площадка </a:t>
            </a:r>
          </a:p>
          <a:p>
            <a:pPr algn="ctr"/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6768244" y="4437112"/>
            <a:ext cx="1800200" cy="1451248"/>
          </a:xfrm>
          <a:prstGeom prst="wedgeRectCallout">
            <a:avLst>
              <a:gd name="adj1" fmla="val -51205"/>
              <a:gd name="adj2" fmla="val -7457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К</a:t>
            </a:r>
            <a:r>
              <a:rPr lang="ru-RU" sz="1400" b="1" dirty="0" smtClean="0">
                <a:solidFill>
                  <a:schemeClr val="bg1"/>
                </a:solidFill>
              </a:rPr>
              <a:t>рытая </a:t>
            </a:r>
            <a:r>
              <a:rPr lang="ru-RU" sz="1400" b="1" dirty="0">
                <a:solidFill>
                  <a:schemeClr val="bg1"/>
                </a:solidFill>
              </a:rPr>
              <a:t>сцена для проведения уличных мероприятий </a:t>
            </a:r>
          </a:p>
        </p:txBody>
      </p:sp>
    </p:spTree>
    <p:extLst>
      <p:ext uri="{BB962C8B-B14F-4D97-AF65-F5344CB8AC3E}">
        <p14:creationId xmlns:p14="http://schemas.microsoft.com/office/powerpoint/2010/main" val="281277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Глоссарий терминов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772816"/>
            <a:ext cx="3672408" cy="160043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–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старонормандского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bougette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19984" y="1772816"/>
            <a:ext cx="4334276" cy="181588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поступающие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бюджет денежные средства на безвозвратной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безвозмездной основе в виде дотаций, субсидий, субвенций из других бюджетов бюджетной системы Российской Федерации, а также перечисления от физических и юридических лиц, международных организаций и правительств иностранных государств, в том числе добровольных пожертвований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6104" y="3284984"/>
            <a:ext cx="3667824" cy="20313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Программный бюджет -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сформированный на основе государственных (муниципальных) программ. Программный бюджет обеспечивает прямую взаимосвязь между распределением бюджетных ресурсов и результатами их использования в соответствии с установленными приоритетами государственной политики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984" y="3588698"/>
            <a:ext cx="4334276" cy="181588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классификация- 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группировка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доходов, расходов и источников финансирования дефицитов бюджетов бюджетной системы Российской Федерации, используемой для составления и исполнения бюджетов, составления бюджетной отчетности, обеспечивающей сопоставимость показателей бюджетов бюджетной системы Российской Федерации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5316309"/>
            <a:ext cx="3672408" cy="13849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система Российской Федерации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бюджетов в Российской Федерации: федерального, региональных, местных, государственных внебюджетных фондов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9984" y="5404580"/>
            <a:ext cx="4334276" cy="11695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редельные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денежных средств,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предусмотренных в соответствующем финансовом году для исполнения бюджетных обязательств </a:t>
            </a:r>
            <a:endPara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13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Глоссарий терминов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772816"/>
            <a:ext cx="4263008" cy="224676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процесс- 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регламентируемая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4048" y="1844824"/>
            <a:ext cx="3758212" cy="26776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распорядитель бюджетных средств- 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власти (местного самоуправления), орган управления государственным внебюджетным фондом, или наиболее значимое учреждение науки, образования, культуры и здравоохранения, напрямую получающий(ее) средства из бюджета и наделенный правом распределять их между подведомственными распорядителями и получателями бюджетных средств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4019585"/>
            <a:ext cx="4263008" cy="13849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Консолидированный бюджет -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 бюджетной системы Российской Федерации на соответствующей территории (за исключением бюджетов государственных внебюджетных фондов) без учета межбюджетных трансфертов между этими бюджетами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4048" y="4437112"/>
            <a:ext cx="3758212" cy="160043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Сводная бюджетная роспись -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 </a:t>
            </a:r>
          </a:p>
        </p:txBody>
      </p:sp>
    </p:spTree>
    <p:extLst>
      <p:ext uri="{BB962C8B-B14F-4D97-AF65-F5344CB8AC3E}">
        <p14:creationId xmlns:p14="http://schemas.microsoft.com/office/powerpoint/2010/main" val="380271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288570" cy="1052736"/>
          </a:xfrm>
        </p:spPr>
        <p:txBody>
          <a:bodyPr/>
          <a:lstStyle/>
          <a:p>
            <a:r>
              <a:rPr lang="ru-RU" dirty="0"/>
              <a:t>Оглавление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63713"/>
              </p:ext>
            </p:extLst>
          </p:nvPr>
        </p:nvGraphicFramePr>
        <p:xfrm>
          <a:off x="107504" y="692696"/>
          <a:ext cx="8784975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9"/>
                <a:gridCol w="7848870"/>
                <a:gridCol w="504056"/>
              </a:tblGrid>
              <a:tr h="255809">
                <a:tc>
                  <a:txBody>
                    <a:bodyPr/>
                    <a:lstStyle/>
                    <a:p>
                      <a:pPr marL="0" algn="l" defTabSz="457207" rtl="0" eaLnBrk="1" latinLnBrk="0" hangingPunct="1"/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endParaRPr lang="ru-RU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Основные показатели социально-экономического развития </a:t>
                      </a:r>
                      <a:r>
                        <a:rPr lang="ru-RU" sz="1200" b="1" dirty="0" err="1" smtClean="0">
                          <a:solidFill>
                            <a:schemeClr val="bg1"/>
                          </a:solidFill>
                        </a:rPr>
                        <a:t>Сельцовского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 городского округа</a:t>
                      </a:r>
                      <a:endParaRPr lang="ru-RU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7894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2.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Основные задачи и приоритетные направления бюджетной политики на 2021-2023 </a:t>
                      </a:r>
                      <a:r>
                        <a:rPr lang="ru-RU" sz="1200" b="1" dirty="0" err="1" smtClean="0"/>
                        <a:t>г.г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809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3.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Основные итоги исполнения местного бюджета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5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6348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Основные задачи и приоритетные направления бюджетной политики Сельцовского городского округа на 2021-2023 г.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6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809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5.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Основные характеристики бюджета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7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809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Доходы бюджета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8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809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7.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Расходы бюджета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9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809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8.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Дефицит бюджета и муниципальный долг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809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9.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Муниципальные программы и общественно значимые проекты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11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6348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Муниципальная программа «Реализация полномочий исполнительно-распорядительного органа </a:t>
                      </a:r>
                      <a:r>
                        <a:rPr lang="ru-RU" sz="1200" b="1" dirty="0" err="1" smtClean="0"/>
                        <a:t>Сельцовского</a:t>
                      </a:r>
                      <a:r>
                        <a:rPr lang="ru-RU" sz="1200" b="1" dirty="0" smtClean="0"/>
                        <a:t> городского округа»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12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809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11.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Муниципальная программа «Развитие системы образования </a:t>
                      </a:r>
                      <a:r>
                        <a:rPr lang="ru-RU" sz="1200" b="1" dirty="0" err="1" smtClean="0"/>
                        <a:t>Сельцовского</a:t>
                      </a:r>
                      <a:r>
                        <a:rPr lang="ru-RU" sz="1200" b="1" dirty="0" smtClean="0"/>
                        <a:t> городского округа»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13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6348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12.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Муниципальная программа «Управление муниципальными финансами </a:t>
                      </a:r>
                      <a:r>
                        <a:rPr lang="ru-RU" sz="1200" b="1" dirty="0" err="1" smtClean="0"/>
                        <a:t>Сельцовского</a:t>
                      </a:r>
                      <a:r>
                        <a:rPr lang="ru-RU" sz="1200" b="1" dirty="0" smtClean="0"/>
                        <a:t> городского округа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14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6348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13.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Муниципальная программа «Развитие культуры и сохранение культурного наследия </a:t>
                      </a:r>
                      <a:r>
                        <a:rPr lang="ru-RU" sz="1200" b="1" dirty="0" err="1" smtClean="0"/>
                        <a:t>Сельцовского</a:t>
                      </a:r>
                      <a:r>
                        <a:rPr lang="ru-RU" sz="1200" b="1" dirty="0" smtClean="0"/>
                        <a:t> городского округа»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15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6348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14.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Муниципальная программа «Формирование современной городской среды </a:t>
                      </a:r>
                      <a:r>
                        <a:rPr lang="ru-RU" sz="1200" b="1" dirty="0" err="1" smtClean="0"/>
                        <a:t>Сельцовского</a:t>
                      </a:r>
                      <a:r>
                        <a:rPr lang="ru-RU" sz="1200" b="1" dirty="0" smtClean="0"/>
                        <a:t> городского округа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16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6348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15.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Муниципальная программа «Обеспечение жильем молодых семей </a:t>
                      </a:r>
                      <a:r>
                        <a:rPr lang="ru-RU" sz="1200" b="1" dirty="0" err="1" smtClean="0"/>
                        <a:t>Сельцовского</a:t>
                      </a:r>
                      <a:r>
                        <a:rPr lang="ru-RU" sz="1200" b="1" dirty="0" smtClean="0"/>
                        <a:t> городского округа»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17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6348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16.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Муниципальная программа «Развитие физической культуры и спорта  </a:t>
                      </a:r>
                      <a:r>
                        <a:rPr lang="ru-RU" sz="1200" b="1" dirty="0" err="1" smtClean="0"/>
                        <a:t>Сельцовского</a:t>
                      </a:r>
                      <a:r>
                        <a:rPr lang="ru-RU" sz="1200" b="1" dirty="0" smtClean="0"/>
                        <a:t> городского округа»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18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809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17.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Глоссарий терминов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19</a:t>
                      </a:r>
                      <a:endParaRPr lang="ru-RU" sz="1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96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19256" cy="64807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Основные показатели социально –экономического развития </a:t>
            </a:r>
            <a:r>
              <a:rPr lang="ru-RU" sz="1800" b="1" dirty="0" err="1" smtClean="0"/>
              <a:t>Сельцовского</a:t>
            </a:r>
            <a:r>
              <a:rPr lang="ru-RU" sz="1800" b="1" dirty="0" smtClean="0"/>
              <a:t> городского округа</a:t>
            </a:r>
            <a:endParaRPr lang="ru-RU" sz="1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474521"/>
              </p:ext>
            </p:extLst>
          </p:nvPr>
        </p:nvGraphicFramePr>
        <p:xfrm>
          <a:off x="467544" y="1268760"/>
          <a:ext cx="8352926" cy="5073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1"/>
                <a:gridCol w="1008112"/>
                <a:gridCol w="1224136"/>
                <a:gridCol w="936105"/>
                <a:gridCol w="936102"/>
              </a:tblGrid>
              <a:tr h="9681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показатель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Единица измерения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2019 </a:t>
                      </a:r>
                      <a:r>
                        <a:rPr lang="ru-RU" sz="1200" b="1" dirty="0">
                          <a:effectLst/>
                        </a:rPr>
                        <a:t>год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2020 </a:t>
                      </a:r>
                      <a:r>
                        <a:rPr lang="ru-RU" sz="1200" b="1" dirty="0">
                          <a:effectLst/>
                        </a:rPr>
                        <a:t>год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2021год  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/>
                </a:tc>
              </a:tr>
              <a:tr h="4074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 Численность населения </a:t>
                      </a:r>
                      <a:endParaRPr lang="ru-RU" sz="1200" b="1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(</a:t>
                      </a:r>
                      <a:r>
                        <a:rPr lang="ru-RU" sz="1200" b="1" dirty="0">
                          <a:effectLst/>
                        </a:rPr>
                        <a:t>в среднегодовом  исчислении)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тыс. чел.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16,36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16,2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</a:rPr>
                        <a:t>16,2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</a:tr>
              <a:tr h="4074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 Численность  населения трудоспособного возраста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тыс. чел.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8,40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8,20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8,20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</a:tr>
              <a:tr h="8996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Среднемесячная номинальная начисленная заработная плата одного работника по полному кругу предприятий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рублей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26 989,00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27 313,00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28 300,00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</a:tr>
              <a:tr h="693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Объем отгруженных товаров собственного производства, выполненных работ и услуг собственными силами предприятий по всем видам экономической деятельности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мл. </a:t>
                      </a:r>
                      <a:r>
                        <a:rPr lang="ru-RU" sz="1200" b="1" dirty="0">
                          <a:effectLst/>
                        </a:rPr>
                        <a:t>руб. 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3 280,00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3 239,00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</a:rPr>
                        <a:t>2</a:t>
                      </a:r>
                      <a:r>
                        <a:rPr lang="ru-RU" sz="1100" b="1" dirty="0" smtClean="0">
                          <a:effectLst/>
                        </a:rPr>
                        <a:t> 515,00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</a:tr>
              <a:tr h="892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Объем инвестиций в основной капитал за счет всех источников финансирования  - всего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тыс. руб. 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93 105,00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110</a:t>
                      </a:r>
                      <a:r>
                        <a:rPr lang="ru-RU" sz="1100" b="1" baseline="0" dirty="0" smtClean="0">
                          <a:effectLst/>
                        </a:rPr>
                        <a:t> </a:t>
                      </a:r>
                      <a:r>
                        <a:rPr lang="ru-RU" sz="1100" b="1" dirty="0" smtClean="0">
                          <a:effectLst/>
                        </a:rPr>
                        <a:t>866,00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117 </a:t>
                      </a:r>
                      <a:r>
                        <a:rPr lang="ru-RU" sz="1100" b="1" dirty="0">
                          <a:effectLst/>
                        </a:rPr>
                        <a:t>6</a:t>
                      </a:r>
                      <a:r>
                        <a:rPr lang="ru-RU" sz="1100" b="1" dirty="0" smtClean="0">
                          <a:effectLst/>
                        </a:rPr>
                        <a:t>00,00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</a:tr>
              <a:tr h="5402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Оборот розничной торговли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мл. </a:t>
                      </a:r>
                      <a:r>
                        <a:rPr lang="ru-RU" sz="1200" b="1" dirty="0">
                          <a:effectLst/>
                        </a:rPr>
                        <a:t>руб. 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94" marR="82794" marT="41397" marB="4139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915,3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993,1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1174,00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00" marR="6900" marT="69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05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9506" y="188640"/>
            <a:ext cx="8219256" cy="79208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/>
              <a:t>Основные задачи и приоритетные направления бюджетной </a:t>
            </a:r>
            <a:r>
              <a:rPr lang="ru-RU" sz="2000" b="1" dirty="0" smtClean="0"/>
              <a:t>политики Сельцовского городского округа </a:t>
            </a:r>
            <a:r>
              <a:rPr lang="ru-RU" sz="2000" b="1" dirty="0"/>
              <a:t>на </a:t>
            </a:r>
            <a:r>
              <a:rPr lang="ru-RU" sz="2000" b="1" dirty="0" smtClean="0"/>
              <a:t>2021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b="1" dirty="0" smtClean="0"/>
              <a:t>г.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4125"/>
              </p:ext>
            </p:extLst>
          </p:nvPr>
        </p:nvGraphicFramePr>
        <p:xfrm>
          <a:off x="395536" y="908720"/>
          <a:ext cx="822960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960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1"/>
            <a:ext cx="838126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ОСНОВНЫЕ ПАРАМЕТРЫ БЮДЖЕТА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Основные итоги исполнения </a:t>
            </a:r>
            <a:br>
              <a:rPr lang="ru-RU" sz="3200" dirty="0" smtClean="0"/>
            </a:br>
            <a:r>
              <a:rPr lang="ru-RU" sz="3200" dirty="0" smtClean="0"/>
              <a:t>местного бюджета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1800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7540140"/>
              </p:ext>
            </p:extLst>
          </p:nvPr>
        </p:nvGraphicFramePr>
        <p:xfrm>
          <a:off x="193677" y="1124743"/>
          <a:ext cx="8784977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5643"/>
                <a:gridCol w="1909778"/>
                <a:gridCol w="1909778"/>
                <a:gridCol w="1909778"/>
              </a:tblGrid>
              <a:tr h="83055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Параметры бюджета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2019 год 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</a:rPr>
                        <a:t>тыс.руб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.)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7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2020 год  (</a:t>
                      </a:r>
                      <a:r>
                        <a:rPr lang="ru-RU" sz="14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тыс.руб</a:t>
                      </a:r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2021 год 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</a:rPr>
                        <a:t>тыс.руб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.)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256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329 379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,30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956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,20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376 859,73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2883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108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,60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effectLst/>
                          <a:latin typeface="Times New Roman"/>
                        </a:rPr>
                        <a:t>                 115</a:t>
                      </a:r>
                      <a:r>
                        <a:rPr lang="ru-RU" sz="1600" b="0" i="0" u="none" strike="noStrike" baseline="0" dirty="0" smtClean="0">
                          <a:effectLst/>
                          <a:latin typeface="Times New Roman"/>
                        </a:rPr>
                        <a:t> 910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/>
                        </a:rPr>
                        <a:t>,80 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669" marR="9669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108 811,87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6256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220 270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,70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207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045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,40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268 047,85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6256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331 580,70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323 528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,80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379</a:t>
                      </a:r>
                      <a:r>
                        <a:rPr lang="ru-RU" sz="1600" b="1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354</a:t>
                      </a:r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,17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6549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 /профицит (+)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-2 201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,40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-573,4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</a:t>
                      </a:r>
                      <a:r>
                        <a:rPr lang="ru-RU" sz="16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494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,4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6048" marR="1160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737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479778" cy="650025"/>
          </a:xfrm>
        </p:spPr>
        <p:txBody>
          <a:bodyPr/>
          <a:lstStyle/>
          <a:p>
            <a:pPr algn="ctr"/>
            <a:r>
              <a:rPr lang="ru-RU" dirty="0" smtClean="0"/>
              <a:t>Доходы </a:t>
            </a:r>
            <a:r>
              <a:rPr lang="ru-RU" dirty="0"/>
              <a:t>бюджета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992832"/>
              </p:ext>
            </p:extLst>
          </p:nvPr>
        </p:nvGraphicFramePr>
        <p:xfrm>
          <a:off x="214332" y="1052736"/>
          <a:ext cx="8750156" cy="5670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10306369"/>
              </p:ext>
            </p:extLst>
          </p:nvPr>
        </p:nvGraphicFramePr>
        <p:xfrm>
          <a:off x="214332" y="1268760"/>
          <a:ext cx="875015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9207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335762" cy="88805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Расходы бюджета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3540806"/>
              </p:ext>
            </p:extLst>
          </p:nvPr>
        </p:nvGraphicFramePr>
        <p:xfrm>
          <a:off x="381000" y="1628800"/>
          <a:ext cx="887152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5893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Дефицит бюджета и муниципальный долг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2420888"/>
            <a:ext cx="2304256" cy="136815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cap="sq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Доходы</a:t>
            </a:r>
          </a:p>
          <a:p>
            <a:pPr algn="ctr"/>
            <a:r>
              <a:rPr lang="ru-RU" b="1" dirty="0" smtClean="0"/>
              <a:t>376,98</a:t>
            </a:r>
          </a:p>
          <a:p>
            <a:pPr algn="ctr"/>
            <a:r>
              <a:rPr lang="ru-RU" b="1" dirty="0" smtClean="0"/>
              <a:t>млн. рублей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1880" y="2492896"/>
            <a:ext cx="2376264" cy="129614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Расходы</a:t>
            </a:r>
            <a:endParaRPr lang="ru-RU" b="1" dirty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379,3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млн. рублей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295591"/>
              </p:ext>
            </p:extLst>
          </p:nvPr>
        </p:nvGraphicFramePr>
        <p:xfrm>
          <a:off x="467544" y="4266823"/>
          <a:ext cx="8280920" cy="1682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3024336"/>
              </a:tblGrid>
              <a:tr h="56081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показатель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год (тыс. руб.)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6081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Муниципальный долг,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тыс. рублей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7000,00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6081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Обслуживание муниципального долга, тыс. рублей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477, 00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6660232" y="2492896"/>
            <a:ext cx="2247096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Дефицит</a:t>
            </a:r>
            <a:endParaRPr lang="ru-RU" b="1" dirty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-2,4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млн. рублей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2555776" y="2688276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5806988" y="2688276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04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Муниципальные программы и общественно значимые проекты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72816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b="1" dirty="0" smtClean="0">
                <a:solidFill>
                  <a:schemeClr val="bg1"/>
                </a:solidFill>
              </a:rPr>
              <a:t>Основной </a:t>
            </a:r>
            <a:r>
              <a:rPr lang="ru-RU" b="1" dirty="0">
                <a:solidFill>
                  <a:schemeClr val="bg1"/>
                </a:solidFill>
              </a:rPr>
              <a:t>составляющей </a:t>
            </a:r>
            <a:r>
              <a:rPr lang="ru-RU" b="1" dirty="0" smtClean="0">
                <a:solidFill>
                  <a:schemeClr val="bg1"/>
                </a:solidFill>
              </a:rPr>
              <a:t>местного </a:t>
            </a:r>
            <a:r>
              <a:rPr lang="ru-RU" b="1" dirty="0">
                <a:solidFill>
                  <a:schemeClr val="bg1"/>
                </a:solidFill>
              </a:rPr>
              <a:t>бюджета являются </a:t>
            </a:r>
            <a:r>
              <a:rPr lang="ru-RU" b="1" dirty="0" smtClean="0">
                <a:solidFill>
                  <a:schemeClr val="bg1"/>
                </a:solidFill>
              </a:rPr>
              <a:t>муниципальные </a:t>
            </a:r>
            <a:r>
              <a:rPr lang="ru-RU" b="1" dirty="0">
                <a:solidFill>
                  <a:schemeClr val="bg1"/>
                </a:solidFill>
              </a:rPr>
              <a:t>программы </a:t>
            </a:r>
            <a:r>
              <a:rPr lang="ru-RU" b="1" dirty="0" err="1" smtClean="0">
                <a:solidFill>
                  <a:schemeClr val="bg1"/>
                </a:solidFill>
              </a:rPr>
              <a:t>Сельцовского</a:t>
            </a:r>
            <a:r>
              <a:rPr lang="ru-RU" b="1" dirty="0" smtClean="0">
                <a:solidFill>
                  <a:schemeClr val="bg1"/>
                </a:solidFill>
              </a:rPr>
              <a:t> городского округа. </a:t>
            </a:r>
          </a:p>
          <a:p>
            <a:endParaRPr lang="ru-RU" b="1" dirty="0">
              <a:solidFill>
                <a:schemeClr val="bg1"/>
              </a:solidFill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	Муниципальная </a:t>
            </a:r>
            <a:r>
              <a:rPr lang="ru-RU" b="1" dirty="0">
                <a:solidFill>
                  <a:schemeClr val="bg1"/>
                </a:solidFill>
              </a:rPr>
              <a:t>программа – </a:t>
            </a:r>
            <a:r>
              <a:rPr lang="ru-RU" b="1" dirty="0" smtClean="0">
                <a:solidFill>
                  <a:schemeClr val="bg1"/>
                </a:solidFill>
              </a:rPr>
              <a:t>это утверждённый </a:t>
            </a:r>
            <a:r>
              <a:rPr lang="ru-RU" b="1" dirty="0">
                <a:solidFill>
                  <a:schemeClr val="bg1"/>
                </a:solidFill>
              </a:rPr>
              <a:t>постановлением </a:t>
            </a:r>
            <a:r>
              <a:rPr lang="ru-RU" b="1" dirty="0" smtClean="0">
                <a:solidFill>
                  <a:schemeClr val="bg1"/>
                </a:solidFill>
              </a:rPr>
              <a:t>администрации города Сельцо документ</a:t>
            </a:r>
            <a:r>
              <a:rPr lang="ru-RU" b="1" dirty="0">
                <a:solidFill>
                  <a:schemeClr val="bg1"/>
                </a:solidFill>
              </a:rPr>
              <a:t>, определяющий цели и задачи деятельности органов </a:t>
            </a:r>
            <a:r>
              <a:rPr lang="ru-RU" b="1" dirty="0" smtClean="0">
                <a:solidFill>
                  <a:schemeClr val="bg1"/>
                </a:solidFill>
              </a:rPr>
              <a:t>местного самоуправления, </a:t>
            </a:r>
            <a:r>
              <a:rPr lang="ru-RU" b="1" dirty="0">
                <a:solidFill>
                  <a:schemeClr val="bg1"/>
                </a:solidFill>
              </a:rPr>
              <a:t>систему мероприятий (</a:t>
            </a:r>
            <a:r>
              <a:rPr lang="ru-RU" b="1" dirty="0" smtClean="0">
                <a:solidFill>
                  <a:schemeClr val="bg1"/>
                </a:solidFill>
              </a:rPr>
              <a:t>действий</a:t>
            </a:r>
            <a:r>
              <a:rPr lang="ru-RU" b="1" dirty="0">
                <a:solidFill>
                  <a:schemeClr val="bg1"/>
                </a:solidFill>
              </a:rPr>
              <a:t>), направленных на достижение целей и решение задач, систему индикаторов (показателей) </a:t>
            </a:r>
            <a:r>
              <a:rPr lang="ru-RU" b="1" dirty="0" smtClean="0">
                <a:solidFill>
                  <a:schemeClr val="bg1"/>
                </a:solidFill>
              </a:rPr>
              <a:t>эффективности </a:t>
            </a:r>
            <a:r>
              <a:rPr lang="ru-RU" b="1" dirty="0">
                <a:solidFill>
                  <a:schemeClr val="bg1"/>
                </a:solidFill>
              </a:rPr>
              <a:t>деятельности органов </a:t>
            </a:r>
            <a:r>
              <a:rPr lang="ru-RU" b="1" dirty="0" smtClean="0">
                <a:solidFill>
                  <a:schemeClr val="bg1"/>
                </a:solidFill>
              </a:rPr>
              <a:t>местного самоуправления </a:t>
            </a:r>
            <a:r>
              <a:rPr lang="ru-RU" b="1" dirty="0">
                <a:solidFill>
                  <a:schemeClr val="bg1"/>
                </a:solidFill>
              </a:rPr>
              <a:t>и их целевые значения, а также </a:t>
            </a:r>
            <a:r>
              <a:rPr lang="ru-RU" b="1" dirty="0" err="1">
                <a:solidFill>
                  <a:schemeClr val="bg1"/>
                </a:solidFill>
              </a:rPr>
              <a:t>взаимоувязку</a:t>
            </a:r>
            <a:r>
              <a:rPr lang="ru-RU" b="1" dirty="0">
                <a:solidFill>
                  <a:schemeClr val="bg1"/>
                </a:solidFill>
              </a:rPr>
              <a:t> целей, задач, мероприятий, индикаторов (показателей) и выделяемых на </a:t>
            </a:r>
            <a:r>
              <a:rPr lang="ru-RU" b="1" dirty="0" smtClean="0">
                <a:solidFill>
                  <a:schemeClr val="bg1"/>
                </a:solidFill>
              </a:rPr>
              <a:t>муниципальную </a:t>
            </a:r>
            <a:r>
              <a:rPr lang="ru-RU" b="1" dirty="0">
                <a:solidFill>
                  <a:schemeClr val="bg1"/>
                </a:solidFill>
              </a:rPr>
              <a:t>программу средств. 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	В 2021 году расходы бюджета Сельцовского городского округа осуществлялись в рамках реализации 7 муниципальных программ.</a:t>
            </a:r>
          </a:p>
        </p:txBody>
      </p:sp>
    </p:spTree>
    <p:extLst>
      <p:ext uri="{BB962C8B-B14F-4D97-AF65-F5344CB8AC3E}">
        <p14:creationId xmlns:p14="http://schemas.microsoft.com/office/powerpoint/2010/main" val="69910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4792</TotalTime>
  <Words>1784</Words>
  <Application>Microsoft Office PowerPoint</Application>
  <PresentationFormat>Экран (4:3)</PresentationFormat>
  <Paragraphs>335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Ион</vt:lpstr>
      <vt:lpstr>      Бюджет для граждан   Финансовый отдел администрации  города Сельцо www.admsel.ru (4832) 97-26-65</vt:lpstr>
      <vt:lpstr>Оглавление</vt:lpstr>
      <vt:lpstr>Основные показатели социально –экономического развития Сельцовского городского округа</vt:lpstr>
      <vt:lpstr>Основные задачи и приоритетные направления бюджетной политики Сельцовского городского округа на 2021  г.</vt:lpstr>
      <vt:lpstr>ОСНОВНЫЕ ПАРАМЕТРЫ БЮДЖЕТА    Основные итоги исполнения  местного бюджета    </vt:lpstr>
      <vt:lpstr>Доходы бюджета</vt:lpstr>
      <vt:lpstr>Расходы бюджета</vt:lpstr>
      <vt:lpstr>Дефицит бюджета и муниципальный долг</vt:lpstr>
      <vt:lpstr>Муниципальные программы и общественно значимые проекты</vt:lpstr>
      <vt:lpstr>Муниципальная программа «Реализация полномочий исполнительно-распорядительного органа  Сельцовского городского округа»</vt:lpstr>
      <vt:lpstr>Муниципальная программа  «Развитие системы образования Сельцовского городского округа»</vt:lpstr>
      <vt:lpstr> Муниципальная программа «Управление муниципальными финансами Сельцовского городского округа</vt:lpstr>
      <vt:lpstr>Муниципальная программа «Развитие культуры и сохранение культурного наследия Сельцовского городского округа»</vt:lpstr>
      <vt:lpstr>Муниципальная программа «Формирование современной городской среды Сельцовского городского округа </vt:lpstr>
      <vt:lpstr>Муниципальная программа «Обеспечение жильем молодых семей Сельцовского городского округа»</vt:lpstr>
      <vt:lpstr>Муниципальная программа «Развитие физической культуры и спорта  Сельцовского городского округа»</vt:lpstr>
      <vt:lpstr>Благодаря активным гражданам города Сельцо в 2021 году были получены средства из областного бюджета на реализацию проектов инициативного бюджетирования и были реализованы социальные проекты «Многофункциональная крытая сцена для проведения уличных мероприятий », и благоустройство спортивно-игровой площадки «Спорт как образ жизни».</vt:lpstr>
      <vt:lpstr>Глоссарий терминов</vt:lpstr>
      <vt:lpstr>Глоссарий терминов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Финансовый отдел администрации  города Сельцо www.admsel.ru</dc:title>
  <dc:creator>User</dc:creator>
  <cp:lastModifiedBy>Прудникова</cp:lastModifiedBy>
  <cp:revision>193</cp:revision>
  <dcterms:created xsi:type="dcterms:W3CDTF">2019-11-20T13:58:24Z</dcterms:created>
  <dcterms:modified xsi:type="dcterms:W3CDTF">2022-04-26T07:57:04Z</dcterms:modified>
</cp:coreProperties>
</file>