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5" r:id="rId1"/>
  </p:sldMasterIdLst>
  <p:notesMasterIdLst>
    <p:notesMasterId r:id="rId20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00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921450895255716"/>
          <c:y val="5.7460877362832702E-2"/>
          <c:w val="0.47024488171623918"/>
          <c:h val="0.81956965099115975"/>
        </c:manualLayout>
      </c:layout>
      <c:pieChart>
        <c:varyColors val="1"/>
        <c:ser>
          <c:idx val="0"/>
          <c:order val="0"/>
          <c:tx>
            <c:strRef>
              <c:f>Лист1!$C$1:$C$3</c:f>
              <c:strCache>
                <c:ptCount val="3"/>
                <c:pt idx="0">
                  <c:v>2020 год</c:v>
                </c:pt>
                <c:pt idx="1">
                  <c:v>доля в</c:v>
                </c:pt>
                <c:pt idx="2">
                  <c:v>общем объеме</c:v>
                </c:pt>
              </c:strCache>
            </c:strRef>
          </c:tx>
          <c:explosion val="18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1271772398695227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Общегосударственные вопросы </a:t>
                    </a:r>
                    <a:r>
                      <a:rPr lang="ru-RU" dirty="0" smtClean="0"/>
                      <a:t>27,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3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8,65%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1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15196"/>
                        <a:gd name="adj2" fmla="val 117148"/>
                        <a:gd name="adj3" fmla="val 16667"/>
                      </a:avLst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0.1341404916757882"/>
                  <c:y val="0.15558310981319537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Национальная безопасность и правоохранительная деятельность 4, </a:t>
                    </a:r>
                    <a:r>
                      <a:rPr lang="ru-RU" dirty="0" smtClean="0"/>
                      <a:t>08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1,31%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2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50762"/>
                        <a:gd name="adj2" fmla="val -30638"/>
                        <a:gd name="adj3" fmla="val 16667"/>
                      </a:avLst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9.304737998145915E-2"/>
                  <c:y val="0.3372371323821162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Национальная экономика </a:t>
                    </a:r>
                    <a:r>
                      <a:rPr lang="ru-RU" dirty="0" smtClean="0"/>
                      <a:t>12,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04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3,85%</a:t>
                    </a:r>
                    <a:endParaRPr lang="ru-RU" dirty="0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srgbClr val="928B7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44367"/>
                        <a:gd name="adj2" fmla="val -185347"/>
                        <a:gd name="adj3" fmla="val 16667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3.4152626028801897E-2"/>
                  <c:y val="0.542916461662989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4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Жилищно-коммунальное хозяйство </a:t>
                    </a:r>
                    <a:r>
                      <a:rPr lang="ru-RU" dirty="0" smtClean="0"/>
                      <a:t>19,3</a:t>
                    </a:r>
                    <a:r>
                      <a:rPr lang="ru-RU" dirty="0"/>
                      <a:t> млн. рублей
</a:t>
                    </a:r>
                    <a:r>
                      <a:rPr lang="ru-RU" dirty="0" smtClean="0"/>
                      <a:t>6,17%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4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00200"/>
                        <a:gd name="adj2" fmla="val -173476"/>
                        <a:gd name="adj3" fmla="val 16667"/>
                      </a:avLst>
                    </a:prstGeom>
                  </c15:spPr>
                  <c15:layout>
                    <c:manualLayout>
                      <c:w val="0.17549689378775765"/>
                      <c:h val="0.24916735442093735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38196441417914123"/>
                  <c:y val="-0.1114515475520540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Образование </a:t>
                    </a:r>
                    <a:r>
                      <a:rPr lang="ru-RU" dirty="0" smtClean="0"/>
                      <a:t>174,</a:t>
                    </a:r>
                    <a:r>
                      <a:rPr lang="ru-RU" dirty="0"/>
                      <a:t> </a:t>
                    </a:r>
                    <a:r>
                      <a:rPr lang="ru-RU" dirty="0" smtClean="0"/>
                      <a:t>5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55,85%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5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208786"/>
                        <a:gd name="adj2" fmla="val -59350"/>
                        <a:gd name="adj3" fmla="val 16667"/>
                      </a:avLst>
                    </a:prstGeom>
                  </c15:spPr>
                  <c15:layout>
                    <c:manualLayout>
                      <c:w val="0.1845433149449133"/>
                      <c:h val="0.20382258535161948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0.12902088889688973"/>
                  <c:y val="4.807782346528040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Культура, кинематография </a:t>
                    </a:r>
                    <a:r>
                      <a:rPr lang="ru-RU" dirty="0" smtClean="0"/>
                      <a:t>29,8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9,54%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6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45404"/>
                        <a:gd name="adj2" fmla="val 33581"/>
                        <a:gd name="adj3" fmla="val 16667"/>
                      </a:avLst>
                    </a:prstGeom>
                  </c15:spPr>
                  <c15:layout>
                    <c:manualLayout>
                      <c:w val="0.16703439771313144"/>
                      <c:h val="0.22861989693452864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9.8700440388226465E-2"/>
                  <c:y val="-1.25978065929182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Социальная </a:t>
                    </a:r>
                    <a:r>
                      <a:rPr lang="ru-RU" dirty="0"/>
                      <a:t>политика </a:t>
                    </a:r>
                    <a:r>
                      <a:rPr lang="ru-RU" dirty="0" smtClean="0"/>
                      <a:t>27,3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8,72%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1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19480"/>
                        <a:gd name="adj2" fmla="val 135065"/>
                        <a:gd name="adj3" fmla="val 16667"/>
                      </a:avLst>
                    </a:prstGeom>
                  </c15:spPr>
                  <c15:layout/>
                </c:ext>
              </c:extLst>
            </c:dLbl>
            <c:dLbl>
              <c:idx val="7"/>
              <c:layout>
                <c:manualLayout>
                  <c:x val="3.4055300777144977E-2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2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Физическая культура и спорт </a:t>
                    </a:r>
                    <a:r>
                      <a:rPr lang="ru-RU" dirty="0" smtClean="0"/>
                      <a:t>17,0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5,46%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2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10324"/>
                        <a:gd name="adj2" fmla="val 131659"/>
                        <a:gd name="adj3" fmla="val 16667"/>
                      </a:avLst>
                    </a:prstGeom>
                  </c15:spPr>
                  <c15:layout/>
                </c:ext>
              </c:extLst>
            </c:dLbl>
            <c:dLbl>
              <c:idx val="8"/>
              <c:layout>
                <c:manualLayout>
                  <c:x val="-0.32348853315023285"/>
                  <c:y val="0.454976232799530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3">
                            <a:lumMod val="6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Обслуживание государственного и муниципального долга </a:t>
                    </a:r>
                    <a:r>
                      <a:rPr lang="ru-RU" dirty="0" smtClean="0"/>
                      <a:t>0,5 </a:t>
                    </a:r>
                    <a:r>
                      <a:rPr lang="ru-RU" dirty="0"/>
                      <a:t>млн. рублей
</a:t>
                    </a:r>
                    <a:r>
                      <a:rPr lang="ru-RU" dirty="0" smtClean="0"/>
                      <a:t>0,17%</a:t>
                    </a:r>
                    <a:endParaRPr lang="ru-RU" dirty="0"/>
                  </a:p>
                </c:rich>
              </c:tx>
              <c:spPr>
                <a:solidFill>
                  <a:schemeClr val="lt1"/>
                </a:solidFill>
                <a:ln>
                  <a:solidFill>
                    <a:schemeClr val="accent3">
                      <a:lumMod val="60000"/>
                    </a:scheme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140351"/>
                        <a:gd name="adj2" fmla="val -212895"/>
                        <a:gd name="adj3" fmla="val 16667"/>
                      </a:avLst>
                    </a:prstGeom>
                  </c15:spPr>
                  <c15:layout>
                    <c:manualLayout>
                      <c:w val="0.23278583800342767"/>
                      <c:h val="0.15041781071944388"/>
                    </c:manualLayout>
                  </c15:layout>
                </c:ext>
              </c:extLst>
            </c:dLbl>
            <c:dLbl>
              <c:idx val="9"/>
              <c:spPr>
                <a:solidFill>
                  <a:schemeClr val="lt1"/>
                </a:solidFill>
                <a:ln>
                  <a:solidFill>
                    <a:schemeClr val="accent4">
                      <a:lumMod val="60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</c15:spPr>
              </c:ext>
            </c:extLst>
          </c:dLbls>
          <c:cat>
            <c:multiLvlStrRef>
              <c:f>Лист1!$A$4:$B$13</c:f>
              <c:multiLvlStrCache>
                <c:ptCount val="9"/>
                <c:lvl>
                  <c:pt idx="0">
                    <c:v>25, 2 млн. рублей</c:v>
                  </c:pt>
                  <c:pt idx="1">
                    <c:v>4, 16 млн. рублей</c:v>
                  </c:pt>
                  <c:pt idx="2">
                    <c:v>17, 45 млн. рублей</c:v>
                  </c:pt>
                  <c:pt idx="3">
                    <c:v>10,9 млн. рублей</c:v>
                  </c:pt>
                  <c:pt idx="4">
                    <c:v>193, 4 млн. рублей</c:v>
                  </c:pt>
                  <c:pt idx="5">
                    <c:v>25,4 млн. рублей</c:v>
                  </c:pt>
                  <c:pt idx="6">
                    <c:v>28,2 млн. рублей</c:v>
                  </c:pt>
                  <c:pt idx="7">
                    <c:v>3,6 млн. рублей</c:v>
                  </c:pt>
                  <c:pt idx="8">
                    <c:v>0,6 млн. рублей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безопасность и правоохранительная деятельность</c:v>
                  </c:pt>
                  <c:pt idx="2">
                    <c:v>Национальная экономика</c:v>
                  </c:pt>
                  <c:pt idx="3">
                    <c:v>Жилищно-коммунальное хозяйство</c:v>
                  </c:pt>
                  <c:pt idx="4">
                    <c:v>Образование</c:v>
                  </c:pt>
                  <c:pt idx="5">
                    <c:v>Культура, кинематография</c:v>
                  </c:pt>
                  <c:pt idx="6">
                    <c:v>Социальная политика</c:v>
                  </c:pt>
                  <c:pt idx="7">
                    <c:v>Физическая культура и спорт</c:v>
                  </c:pt>
                  <c:pt idx="8">
                    <c:v>Обслуживание государственного и муниципального долга</c:v>
                  </c:pt>
                </c:lvl>
              </c:multiLvlStrCache>
            </c:multiLvlStrRef>
          </c:cat>
          <c:val>
            <c:numRef>
              <c:f>Лист1!$C$4:$C$13</c:f>
              <c:numCache>
                <c:formatCode>0.00%</c:formatCode>
                <c:ptCount val="10"/>
                <c:pt idx="0">
                  <c:v>8.1299999999999997E-2</c:v>
                </c:pt>
                <c:pt idx="1">
                  <c:v>1.32E-2</c:v>
                </c:pt>
                <c:pt idx="2">
                  <c:v>5.6399999999999999E-2</c:v>
                </c:pt>
                <c:pt idx="3">
                  <c:v>3.5099999999999999E-2</c:v>
                </c:pt>
                <c:pt idx="4">
                  <c:v>0.62490000000000001</c:v>
                </c:pt>
                <c:pt idx="5">
                  <c:v>8.2000000000000003E-2</c:v>
                </c:pt>
                <c:pt idx="6">
                  <c:v>9.0999999999999998E-2</c:v>
                </c:pt>
                <c:pt idx="7">
                  <c:v>1.2E-2</c:v>
                </c:pt>
                <c:pt idx="8">
                  <c:v>2E-3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C67717-BBA7-44A8-961D-B6B82F12C7D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786647-DE1A-4944-8A81-602887987F04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1100" dirty="0" smtClean="0"/>
            <a:t>Бюджетная устойчивость</a:t>
          </a:r>
          <a:endParaRPr lang="ru-RU" sz="1100" dirty="0"/>
        </a:p>
      </dgm:t>
    </dgm:pt>
    <dgm:pt modelId="{6F11A62D-381D-4552-9826-4561C7348835}" type="parTrans" cxnId="{D217FB8A-71EE-4EC5-9D0D-531BDEA98528}">
      <dgm:prSet/>
      <dgm:spPr/>
      <dgm:t>
        <a:bodyPr/>
        <a:lstStyle/>
        <a:p>
          <a:endParaRPr lang="ru-RU"/>
        </a:p>
      </dgm:t>
    </dgm:pt>
    <dgm:pt modelId="{677BE475-233A-419A-BC50-2C098A82E8C1}" type="sibTrans" cxnId="{D217FB8A-71EE-4EC5-9D0D-531BDEA98528}">
      <dgm:prSet/>
      <dgm:spPr/>
      <dgm:t>
        <a:bodyPr/>
        <a:lstStyle/>
        <a:p>
          <a:endParaRPr lang="ru-RU"/>
        </a:p>
      </dgm:t>
    </dgm:pt>
    <dgm:pt modelId="{C7CA4117-0BDC-4405-9806-D8AED9348BB0}">
      <dgm:prSet phldrT="[Текст]" custT="1"/>
      <dgm:spPr/>
      <dgm:t>
        <a:bodyPr/>
        <a:lstStyle/>
        <a:p>
          <a:r>
            <a:rPr lang="ru-RU" sz="1200" dirty="0" smtClean="0"/>
            <a:t>обеспечение сбалансированности местного бюджета </a:t>
          </a:r>
          <a:r>
            <a:rPr lang="ru-RU" sz="1200" dirty="0" err="1" smtClean="0"/>
            <a:t>Сельцовского</a:t>
          </a:r>
          <a:r>
            <a:rPr lang="ru-RU" sz="12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200" dirty="0"/>
        </a:p>
      </dgm:t>
    </dgm:pt>
    <dgm:pt modelId="{7D84A0A5-6B61-42E1-BF55-67FEA2816707}" type="parTrans" cxnId="{30474397-B27A-4B79-A19C-233A9ABCAA64}">
      <dgm:prSet/>
      <dgm:spPr/>
      <dgm:t>
        <a:bodyPr/>
        <a:lstStyle/>
        <a:p>
          <a:endParaRPr lang="ru-RU"/>
        </a:p>
      </dgm:t>
    </dgm:pt>
    <dgm:pt modelId="{8A0D5D80-20FB-4B49-AF55-B6A4BBDA0E73}" type="sibTrans" cxnId="{30474397-B27A-4B79-A19C-233A9ABCAA64}">
      <dgm:prSet/>
      <dgm:spPr/>
      <dgm:t>
        <a:bodyPr/>
        <a:lstStyle/>
        <a:p>
          <a:endParaRPr lang="ru-RU"/>
        </a:p>
      </dgm:t>
    </dgm:pt>
    <dgm:pt modelId="{3E34C7C5-6D1F-4D0D-8D13-182B15C6F34A}">
      <dgm:prSet phldrT="[Текст]" custT="1"/>
      <dgm:spPr/>
      <dgm:t>
        <a:bodyPr/>
        <a:lstStyle/>
        <a:p>
          <a:r>
            <a:rPr lang="ru-RU" sz="12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200" dirty="0"/>
        </a:p>
      </dgm:t>
    </dgm:pt>
    <dgm:pt modelId="{90B06351-A6F4-40F9-BAD4-6675C5635F2E}" type="parTrans" cxnId="{9F183203-3306-4191-86E1-32DDC3B62466}">
      <dgm:prSet/>
      <dgm:spPr/>
      <dgm:t>
        <a:bodyPr/>
        <a:lstStyle/>
        <a:p>
          <a:endParaRPr lang="ru-RU"/>
        </a:p>
      </dgm:t>
    </dgm:pt>
    <dgm:pt modelId="{4928387E-3288-498F-A292-92088FAB7287}" type="sibTrans" cxnId="{9F183203-3306-4191-86E1-32DDC3B62466}">
      <dgm:prSet/>
      <dgm:spPr/>
      <dgm:t>
        <a:bodyPr/>
        <a:lstStyle/>
        <a:p>
          <a:endParaRPr lang="ru-RU"/>
        </a:p>
      </dgm:t>
    </dgm:pt>
    <dgm:pt modelId="{182E7E20-4A15-481F-B860-CBE3A1588E72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050" dirty="0" smtClean="0"/>
            <a:t>Социальная ориентированность</a:t>
          </a:r>
          <a:endParaRPr lang="ru-RU" sz="1050" dirty="0"/>
        </a:p>
      </dgm:t>
    </dgm:pt>
    <dgm:pt modelId="{E15BA4D2-9290-4B30-B0D4-75A76B131833}" type="parTrans" cxnId="{78C56E72-5534-446B-A256-F66157A17A78}">
      <dgm:prSet/>
      <dgm:spPr/>
      <dgm:t>
        <a:bodyPr/>
        <a:lstStyle/>
        <a:p>
          <a:endParaRPr lang="ru-RU"/>
        </a:p>
      </dgm:t>
    </dgm:pt>
    <dgm:pt modelId="{76F4FCAF-250D-48FC-B3EC-8E11353364B2}" type="sibTrans" cxnId="{78C56E72-5534-446B-A256-F66157A17A78}">
      <dgm:prSet/>
      <dgm:spPr/>
      <dgm:t>
        <a:bodyPr/>
        <a:lstStyle/>
        <a:p>
          <a:endParaRPr lang="ru-RU"/>
        </a:p>
      </dgm:t>
    </dgm:pt>
    <dgm:pt modelId="{1E93F56E-E69F-4F43-9FF9-F52C4169AC18}">
      <dgm:prSet phldrT="[Текст]" custT="1"/>
      <dgm:spPr/>
      <dgm:t>
        <a:bodyPr/>
        <a:lstStyle/>
        <a:p>
          <a:r>
            <a:rPr lang="ru-RU" sz="12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200" dirty="0"/>
        </a:p>
      </dgm:t>
    </dgm:pt>
    <dgm:pt modelId="{253FCC13-CF04-45EF-B3B9-4983CECAA731}" type="parTrans" cxnId="{FD1C3AB6-0A25-4563-B56A-C84E4183A76D}">
      <dgm:prSet/>
      <dgm:spPr/>
      <dgm:t>
        <a:bodyPr/>
        <a:lstStyle/>
        <a:p>
          <a:endParaRPr lang="ru-RU"/>
        </a:p>
      </dgm:t>
    </dgm:pt>
    <dgm:pt modelId="{69974197-6EFD-482D-BA75-4B4776173A7E}" type="sibTrans" cxnId="{FD1C3AB6-0A25-4563-B56A-C84E4183A76D}">
      <dgm:prSet/>
      <dgm:spPr/>
      <dgm:t>
        <a:bodyPr/>
        <a:lstStyle/>
        <a:p>
          <a:endParaRPr lang="ru-RU"/>
        </a:p>
      </dgm:t>
    </dgm:pt>
    <dgm:pt modelId="{CC604888-B4BC-4A6E-96EA-ABD8DC3B88EF}">
      <dgm:prSet phldrT="[Текст]" custT="1"/>
      <dgm:spPr/>
      <dgm:t>
        <a:bodyPr/>
        <a:lstStyle/>
        <a:p>
          <a:r>
            <a:rPr lang="ru-RU" sz="12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200" dirty="0"/>
        </a:p>
      </dgm:t>
    </dgm:pt>
    <dgm:pt modelId="{192040B4-B853-4F82-AB6B-A5E4620B55CB}" type="parTrans" cxnId="{12FBAFF9-6032-4436-A0E3-D83EE784C211}">
      <dgm:prSet/>
      <dgm:spPr/>
      <dgm:t>
        <a:bodyPr/>
        <a:lstStyle/>
        <a:p>
          <a:endParaRPr lang="ru-RU"/>
        </a:p>
      </dgm:t>
    </dgm:pt>
    <dgm:pt modelId="{709FF97B-F71F-4221-847E-47AC53AB407A}" type="sibTrans" cxnId="{12FBAFF9-6032-4436-A0E3-D83EE784C211}">
      <dgm:prSet/>
      <dgm:spPr/>
      <dgm:t>
        <a:bodyPr/>
        <a:lstStyle/>
        <a:p>
          <a:endParaRPr lang="ru-RU"/>
        </a:p>
      </dgm:t>
    </dgm:pt>
    <dgm:pt modelId="{05A18654-1768-4340-9288-945222F27684}">
      <dgm:prSet phldrT="[Текст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sz="1050" dirty="0" smtClean="0"/>
            <a:t>Модернизация</a:t>
          </a:r>
          <a:endParaRPr lang="ru-RU" sz="1050" dirty="0"/>
        </a:p>
      </dgm:t>
    </dgm:pt>
    <dgm:pt modelId="{1C591AB9-1894-4C17-8570-5DCC6FEE1EEE}" type="parTrans" cxnId="{1FDA661A-21F0-4BF2-9A02-D1FC26BF28B9}">
      <dgm:prSet/>
      <dgm:spPr/>
      <dgm:t>
        <a:bodyPr/>
        <a:lstStyle/>
        <a:p>
          <a:endParaRPr lang="ru-RU"/>
        </a:p>
      </dgm:t>
    </dgm:pt>
    <dgm:pt modelId="{0C6367E4-7CA1-48B6-96B4-72A950FB9A17}" type="sibTrans" cxnId="{1FDA661A-21F0-4BF2-9A02-D1FC26BF28B9}">
      <dgm:prSet/>
      <dgm:spPr/>
      <dgm:t>
        <a:bodyPr/>
        <a:lstStyle/>
        <a:p>
          <a:endParaRPr lang="ru-RU"/>
        </a:p>
      </dgm:t>
    </dgm:pt>
    <dgm:pt modelId="{B0952255-A083-4BF3-8855-E978B7472B3D}">
      <dgm:prSet phldrT="[Текст]" custT="1"/>
      <dgm:spPr/>
      <dgm:t>
        <a:bodyPr/>
        <a:lstStyle/>
        <a:p>
          <a:r>
            <a:rPr lang="ru-RU" sz="1200" dirty="0" smtClean="0"/>
            <a:t>повышение прозрачности и открытости бюджетной системы</a:t>
          </a:r>
          <a:endParaRPr lang="ru-RU" sz="1200" dirty="0"/>
        </a:p>
      </dgm:t>
    </dgm:pt>
    <dgm:pt modelId="{EC796EC5-6EF7-455D-BAA9-49D91D5C9027}" type="parTrans" cxnId="{C6EC4922-FCF4-46C3-85C9-56DC9DCA2248}">
      <dgm:prSet/>
      <dgm:spPr/>
      <dgm:t>
        <a:bodyPr/>
        <a:lstStyle/>
        <a:p>
          <a:endParaRPr lang="ru-RU"/>
        </a:p>
      </dgm:t>
    </dgm:pt>
    <dgm:pt modelId="{64F03CDD-238B-4727-966B-918AC5C91241}" type="sibTrans" cxnId="{C6EC4922-FCF4-46C3-85C9-56DC9DCA2248}">
      <dgm:prSet/>
      <dgm:spPr/>
      <dgm:t>
        <a:bodyPr/>
        <a:lstStyle/>
        <a:p>
          <a:endParaRPr lang="ru-RU"/>
        </a:p>
      </dgm:t>
    </dgm:pt>
    <dgm:pt modelId="{89E75999-F071-4A14-B9A0-720822409940}">
      <dgm:prSet phldrT="[Текст]" custT="1"/>
      <dgm:spPr/>
      <dgm:t>
        <a:bodyPr/>
        <a:lstStyle/>
        <a:p>
          <a:r>
            <a:rPr lang="ru-RU" sz="12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200" dirty="0"/>
        </a:p>
      </dgm:t>
    </dgm:pt>
    <dgm:pt modelId="{E20E81FA-F292-42C8-975C-E7DF3662AC56}" type="parTrans" cxnId="{A99AA132-916D-43E4-A446-554A9BC7E735}">
      <dgm:prSet/>
      <dgm:spPr/>
      <dgm:t>
        <a:bodyPr/>
        <a:lstStyle/>
        <a:p>
          <a:endParaRPr lang="ru-RU"/>
        </a:p>
      </dgm:t>
    </dgm:pt>
    <dgm:pt modelId="{7F26CB31-3DB9-484F-BD18-DEE2AAED2D02}" type="sibTrans" cxnId="{A99AA132-916D-43E4-A446-554A9BC7E735}">
      <dgm:prSet/>
      <dgm:spPr/>
      <dgm:t>
        <a:bodyPr/>
        <a:lstStyle/>
        <a:p>
          <a:endParaRPr lang="ru-RU"/>
        </a:p>
      </dgm:t>
    </dgm:pt>
    <dgm:pt modelId="{8C1B3CDC-3C40-47FB-804A-F14AFE8A8713}">
      <dgm:prSet phldrT="[Текст]" custT="1"/>
      <dgm:spPr/>
      <dgm:t>
        <a:bodyPr/>
        <a:lstStyle/>
        <a:p>
          <a:r>
            <a:rPr lang="ru-RU" sz="12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200" dirty="0"/>
        </a:p>
      </dgm:t>
    </dgm:pt>
    <dgm:pt modelId="{C6FEB518-1F02-47B2-A792-D827A8492274}" type="parTrans" cxnId="{DCC07303-C7DF-4EFC-A878-6E4ECE1622D8}">
      <dgm:prSet/>
      <dgm:spPr/>
      <dgm:t>
        <a:bodyPr/>
        <a:lstStyle/>
        <a:p>
          <a:endParaRPr lang="ru-RU"/>
        </a:p>
      </dgm:t>
    </dgm:pt>
    <dgm:pt modelId="{2BF1FAB7-B382-43A7-B7FD-0551244BFCE9}" type="sibTrans" cxnId="{DCC07303-C7DF-4EFC-A878-6E4ECE1622D8}">
      <dgm:prSet/>
      <dgm:spPr/>
      <dgm:t>
        <a:bodyPr/>
        <a:lstStyle/>
        <a:p>
          <a:endParaRPr lang="ru-RU"/>
        </a:p>
      </dgm:t>
    </dgm:pt>
    <dgm:pt modelId="{6DAD835E-A0B2-40A5-BEE8-4BE1DE2975BD}">
      <dgm:prSet phldrT="[Текст]" custT="1"/>
      <dgm:spPr/>
      <dgm:t>
        <a:bodyPr/>
        <a:lstStyle/>
        <a:p>
          <a:r>
            <a:rPr lang="ru-RU" sz="12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200" dirty="0"/>
        </a:p>
      </dgm:t>
    </dgm:pt>
    <dgm:pt modelId="{0B92D5CC-7145-4A9E-90E6-27231F8D7A17}" type="parTrans" cxnId="{1AC2022B-3DD7-418F-A19E-75591E830CAD}">
      <dgm:prSet/>
      <dgm:spPr/>
      <dgm:t>
        <a:bodyPr/>
        <a:lstStyle/>
        <a:p>
          <a:endParaRPr lang="ru-RU"/>
        </a:p>
      </dgm:t>
    </dgm:pt>
    <dgm:pt modelId="{A28B2178-00F5-4581-B5CC-0CB770B6CF9C}" type="sibTrans" cxnId="{1AC2022B-3DD7-418F-A19E-75591E830CAD}">
      <dgm:prSet/>
      <dgm:spPr/>
      <dgm:t>
        <a:bodyPr/>
        <a:lstStyle/>
        <a:p>
          <a:endParaRPr lang="ru-RU"/>
        </a:p>
      </dgm:t>
    </dgm:pt>
    <dgm:pt modelId="{A05D086E-457F-4438-9A0A-84129775252E}" type="pres">
      <dgm:prSet presAssocID="{90C67717-BBA7-44A8-961D-B6B82F12C7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281EAE-31AF-4904-B7FB-E62689E4742B}" type="pres">
      <dgm:prSet presAssocID="{CE786647-DE1A-4944-8A81-602887987F04}" presName="composite" presStyleCnt="0"/>
      <dgm:spPr/>
    </dgm:pt>
    <dgm:pt modelId="{21C16578-353A-4134-AF9C-921EFBCE18C3}" type="pres">
      <dgm:prSet presAssocID="{CE786647-DE1A-4944-8A81-602887987F0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1E3DF-97FF-40C2-BB75-B7E8F9DE83A0}" type="pres">
      <dgm:prSet presAssocID="{CE786647-DE1A-4944-8A81-602887987F04}" presName="descendantText" presStyleLbl="alignAcc1" presStyleIdx="0" presStyleCnt="3" custScaleX="95414" custScaleY="196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1715A-E95B-4143-BCD0-3FBE660E52AE}" type="pres">
      <dgm:prSet presAssocID="{677BE475-233A-419A-BC50-2C098A82E8C1}" presName="sp" presStyleCnt="0"/>
      <dgm:spPr/>
    </dgm:pt>
    <dgm:pt modelId="{3217ECB6-1C69-49AC-BB72-D6921852E97D}" type="pres">
      <dgm:prSet presAssocID="{182E7E20-4A15-481F-B860-CBE3A1588E72}" presName="composite" presStyleCnt="0"/>
      <dgm:spPr/>
    </dgm:pt>
    <dgm:pt modelId="{518DB4BD-77BF-41DE-AA8F-13B21347DC90}" type="pres">
      <dgm:prSet presAssocID="{182E7E20-4A15-481F-B860-CBE3A1588E7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07F7A-1221-4F70-849C-D1040F0874B5}" type="pres">
      <dgm:prSet presAssocID="{182E7E20-4A15-481F-B860-CBE3A1588E72}" presName="descendantText" presStyleLbl="alignAcc1" presStyleIdx="1" presStyleCnt="3" custScaleX="97457" custScaleY="173960" custLinFactNeighborX="669" custLinFactNeighborY="24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E1F26-7D00-4B7F-B2DA-A57C71B5BDD2}" type="pres">
      <dgm:prSet presAssocID="{76F4FCAF-250D-48FC-B3EC-8E11353364B2}" presName="sp" presStyleCnt="0"/>
      <dgm:spPr/>
    </dgm:pt>
    <dgm:pt modelId="{615F6CEF-CA47-431D-8C12-1BC6490C0B06}" type="pres">
      <dgm:prSet presAssocID="{05A18654-1768-4340-9288-945222F27684}" presName="composite" presStyleCnt="0"/>
      <dgm:spPr/>
    </dgm:pt>
    <dgm:pt modelId="{A7633E54-9DDB-4C3D-B5B2-80FCF15176AE}" type="pres">
      <dgm:prSet presAssocID="{05A18654-1768-4340-9288-945222F27684}" presName="parentText" presStyleLbl="alignNode1" presStyleIdx="2" presStyleCnt="3" custLinFactNeighborX="3088" custLinFactNeighborY="15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B27F7-F5B6-4542-9B54-BFA9A132435E}" type="pres">
      <dgm:prSet presAssocID="{05A18654-1768-4340-9288-945222F27684}" presName="descendantText" presStyleLbl="alignAcc1" presStyleIdx="2" presStyleCnt="3" custScaleX="97578" custScaleY="137810" custLinFactNeighborX="730" custLinFactNeighborY="34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C3AB6-0A25-4563-B56A-C84E4183A76D}" srcId="{182E7E20-4A15-481F-B860-CBE3A1588E72}" destId="{1E93F56E-E69F-4F43-9FF9-F52C4169AC18}" srcOrd="0" destOrd="0" parTransId="{253FCC13-CF04-45EF-B3B9-4983CECAA731}" sibTransId="{69974197-6EFD-482D-BA75-4B4776173A7E}"/>
    <dgm:cxn modelId="{30474397-B27A-4B79-A19C-233A9ABCAA64}" srcId="{CE786647-DE1A-4944-8A81-602887987F04}" destId="{C7CA4117-0BDC-4405-9806-D8AED9348BB0}" srcOrd="0" destOrd="0" parTransId="{7D84A0A5-6B61-42E1-BF55-67FEA2816707}" sibTransId="{8A0D5D80-20FB-4B49-AF55-B6A4BBDA0E73}"/>
    <dgm:cxn modelId="{1AC2022B-3DD7-418F-A19E-75591E830CAD}" srcId="{182E7E20-4A15-481F-B860-CBE3A1588E72}" destId="{6DAD835E-A0B2-40A5-BEE8-4BE1DE2975BD}" srcOrd="2" destOrd="0" parTransId="{0B92D5CC-7145-4A9E-90E6-27231F8D7A17}" sibTransId="{A28B2178-00F5-4581-B5CC-0CB770B6CF9C}"/>
    <dgm:cxn modelId="{F473B594-775E-4DB0-80F6-A81659332414}" type="presOf" srcId="{B0952255-A083-4BF3-8855-E978B7472B3D}" destId="{12CB27F7-F5B6-4542-9B54-BFA9A132435E}" srcOrd="0" destOrd="0" presId="urn:microsoft.com/office/officeart/2005/8/layout/chevron2"/>
    <dgm:cxn modelId="{F63C9641-687A-4FA9-AA6E-9DEB85AF12B1}" type="presOf" srcId="{CC604888-B4BC-4A6E-96EA-ABD8DC3B88EF}" destId="{F9F07F7A-1221-4F70-849C-D1040F0874B5}" srcOrd="0" destOrd="1" presId="urn:microsoft.com/office/officeart/2005/8/layout/chevron2"/>
    <dgm:cxn modelId="{1FDA661A-21F0-4BF2-9A02-D1FC26BF28B9}" srcId="{90C67717-BBA7-44A8-961D-B6B82F12C7D8}" destId="{05A18654-1768-4340-9288-945222F27684}" srcOrd="2" destOrd="0" parTransId="{1C591AB9-1894-4C17-8570-5DCC6FEE1EEE}" sibTransId="{0C6367E4-7CA1-48B6-96B4-72A950FB9A17}"/>
    <dgm:cxn modelId="{B7E295E6-4FD2-4794-819F-C00282797428}" type="presOf" srcId="{1E93F56E-E69F-4F43-9FF9-F52C4169AC18}" destId="{F9F07F7A-1221-4F70-849C-D1040F0874B5}" srcOrd="0" destOrd="0" presId="urn:microsoft.com/office/officeart/2005/8/layout/chevron2"/>
    <dgm:cxn modelId="{9F183203-3306-4191-86E1-32DDC3B62466}" srcId="{CE786647-DE1A-4944-8A81-602887987F04}" destId="{3E34C7C5-6D1F-4D0D-8D13-182B15C6F34A}" srcOrd="1" destOrd="0" parTransId="{90B06351-A6F4-40F9-BAD4-6675C5635F2E}" sibTransId="{4928387E-3288-498F-A292-92088FAB7287}"/>
    <dgm:cxn modelId="{C6EC4922-FCF4-46C3-85C9-56DC9DCA2248}" srcId="{05A18654-1768-4340-9288-945222F27684}" destId="{B0952255-A083-4BF3-8855-E978B7472B3D}" srcOrd="0" destOrd="0" parTransId="{EC796EC5-6EF7-455D-BAA9-49D91D5C9027}" sibTransId="{64F03CDD-238B-4727-966B-918AC5C91241}"/>
    <dgm:cxn modelId="{78C56E72-5534-446B-A256-F66157A17A78}" srcId="{90C67717-BBA7-44A8-961D-B6B82F12C7D8}" destId="{182E7E20-4A15-481F-B860-CBE3A1588E72}" srcOrd="1" destOrd="0" parTransId="{E15BA4D2-9290-4B30-B0D4-75A76B131833}" sibTransId="{76F4FCAF-250D-48FC-B3EC-8E11353364B2}"/>
    <dgm:cxn modelId="{A99AA132-916D-43E4-A446-554A9BC7E735}" srcId="{05A18654-1768-4340-9288-945222F27684}" destId="{89E75999-F071-4A14-B9A0-720822409940}" srcOrd="1" destOrd="0" parTransId="{E20E81FA-F292-42C8-975C-E7DF3662AC56}" sibTransId="{7F26CB31-3DB9-484F-BD18-DEE2AAED2D02}"/>
    <dgm:cxn modelId="{D217FB8A-71EE-4EC5-9D0D-531BDEA98528}" srcId="{90C67717-BBA7-44A8-961D-B6B82F12C7D8}" destId="{CE786647-DE1A-4944-8A81-602887987F04}" srcOrd="0" destOrd="0" parTransId="{6F11A62D-381D-4552-9826-4561C7348835}" sibTransId="{677BE475-233A-419A-BC50-2C098A82E8C1}"/>
    <dgm:cxn modelId="{06F11BEF-CD1F-497E-B012-5365C69E5E05}" type="presOf" srcId="{182E7E20-4A15-481F-B860-CBE3A1588E72}" destId="{518DB4BD-77BF-41DE-AA8F-13B21347DC90}" srcOrd="0" destOrd="0" presId="urn:microsoft.com/office/officeart/2005/8/layout/chevron2"/>
    <dgm:cxn modelId="{12FBAFF9-6032-4436-A0E3-D83EE784C211}" srcId="{182E7E20-4A15-481F-B860-CBE3A1588E72}" destId="{CC604888-B4BC-4A6E-96EA-ABD8DC3B88EF}" srcOrd="1" destOrd="0" parTransId="{192040B4-B853-4F82-AB6B-A5E4620B55CB}" sibTransId="{709FF97B-F71F-4221-847E-47AC53AB407A}"/>
    <dgm:cxn modelId="{DCC07303-C7DF-4EFC-A878-6E4ECE1622D8}" srcId="{CE786647-DE1A-4944-8A81-602887987F04}" destId="{8C1B3CDC-3C40-47FB-804A-F14AFE8A8713}" srcOrd="2" destOrd="0" parTransId="{C6FEB518-1F02-47B2-A792-D827A8492274}" sibTransId="{2BF1FAB7-B382-43A7-B7FD-0551244BFCE9}"/>
    <dgm:cxn modelId="{607C8258-0CEC-409A-A4B4-C424A3E2C4A7}" type="presOf" srcId="{CE786647-DE1A-4944-8A81-602887987F04}" destId="{21C16578-353A-4134-AF9C-921EFBCE18C3}" srcOrd="0" destOrd="0" presId="urn:microsoft.com/office/officeart/2005/8/layout/chevron2"/>
    <dgm:cxn modelId="{450C367F-DBFD-4948-ADDF-B7C3FC742999}" type="presOf" srcId="{05A18654-1768-4340-9288-945222F27684}" destId="{A7633E54-9DDB-4C3D-B5B2-80FCF15176AE}" srcOrd="0" destOrd="0" presId="urn:microsoft.com/office/officeart/2005/8/layout/chevron2"/>
    <dgm:cxn modelId="{20C1E595-D9C6-4DE2-923C-1B5E84280CDB}" type="presOf" srcId="{89E75999-F071-4A14-B9A0-720822409940}" destId="{12CB27F7-F5B6-4542-9B54-BFA9A132435E}" srcOrd="0" destOrd="1" presId="urn:microsoft.com/office/officeart/2005/8/layout/chevron2"/>
    <dgm:cxn modelId="{8608BE7B-416C-4392-8745-2CC5D8490DD2}" type="presOf" srcId="{8C1B3CDC-3C40-47FB-804A-F14AFE8A8713}" destId="{4521E3DF-97FF-40C2-BB75-B7E8F9DE83A0}" srcOrd="0" destOrd="2" presId="urn:microsoft.com/office/officeart/2005/8/layout/chevron2"/>
    <dgm:cxn modelId="{F898DB2C-F64A-4E81-A22C-33419FBAE1E0}" type="presOf" srcId="{6DAD835E-A0B2-40A5-BEE8-4BE1DE2975BD}" destId="{F9F07F7A-1221-4F70-849C-D1040F0874B5}" srcOrd="0" destOrd="2" presId="urn:microsoft.com/office/officeart/2005/8/layout/chevron2"/>
    <dgm:cxn modelId="{1017A592-D02E-4398-930A-E393FB03E062}" type="presOf" srcId="{90C67717-BBA7-44A8-961D-B6B82F12C7D8}" destId="{A05D086E-457F-4438-9A0A-84129775252E}" srcOrd="0" destOrd="0" presId="urn:microsoft.com/office/officeart/2005/8/layout/chevron2"/>
    <dgm:cxn modelId="{00DD3DE0-70C3-4F36-B470-28FD3C0C9888}" type="presOf" srcId="{3E34C7C5-6D1F-4D0D-8D13-182B15C6F34A}" destId="{4521E3DF-97FF-40C2-BB75-B7E8F9DE83A0}" srcOrd="0" destOrd="1" presId="urn:microsoft.com/office/officeart/2005/8/layout/chevron2"/>
    <dgm:cxn modelId="{D2ACB33B-5860-4931-BB25-A7F345711EBD}" type="presOf" srcId="{C7CA4117-0BDC-4405-9806-D8AED9348BB0}" destId="{4521E3DF-97FF-40C2-BB75-B7E8F9DE83A0}" srcOrd="0" destOrd="0" presId="urn:microsoft.com/office/officeart/2005/8/layout/chevron2"/>
    <dgm:cxn modelId="{4A7F21C3-8670-4A12-B1E2-F1E045485396}" type="presParOf" srcId="{A05D086E-457F-4438-9A0A-84129775252E}" destId="{AF281EAE-31AF-4904-B7FB-E62689E4742B}" srcOrd="0" destOrd="0" presId="urn:microsoft.com/office/officeart/2005/8/layout/chevron2"/>
    <dgm:cxn modelId="{DA364EEE-6918-4C05-A98E-98541720D61F}" type="presParOf" srcId="{AF281EAE-31AF-4904-B7FB-E62689E4742B}" destId="{21C16578-353A-4134-AF9C-921EFBCE18C3}" srcOrd="0" destOrd="0" presId="urn:microsoft.com/office/officeart/2005/8/layout/chevron2"/>
    <dgm:cxn modelId="{78FA5D83-973A-4284-81F9-FC179D146ABE}" type="presParOf" srcId="{AF281EAE-31AF-4904-B7FB-E62689E4742B}" destId="{4521E3DF-97FF-40C2-BB75-B7E8F9DE83A0}" srcOrd="1" destOrd="0" presId="urn:microsoft.com/office/officeart/2005/8/layout/chevron2"/>
    <dgm:cxn modelId="{4D9DC255-DC2B-41A7-817C-D002DACDE308}" type="presParOf" srcId="{A05D086E-457F-4438-9A0A-84129775252E}" destId="{5531715A-E95B-4143-BCD0-3FBE660E52AE}" srcOrd="1" destOrd="0" presId="urn:microsoft.com/office/officeart/2005/8/layout/chevron2"/>
    <dgm:cxn modelId="{7180C276-B4CA-4B17-A7C6-72AF44CCED8B}" type="presParOf" srcId="{A05D086E-457F-4438-9A0A-84129775252E}" destId="{3217ECB6-1C69-49AC-BB72-D6921852E97D}" srcOrd="2" destOrd="0" presId="urn:microsoft.com/office/officeart/2005/8/layout/chevron2"/>
    <dgm:cxn modelId="{6CB23B75-8F92-415D-90D8-269313453046}" type="presParOf" srcId="{3217ECB6-1C69-49AC-BB72-D6921852E97D}" destId="{518DB4BD-77BF-41DE-AA8F-13B21347DC90}" srcOrd="0" destOrd="0" presId="urn:microsoft.com/office/officeart/2005/8/layout/chevron2"/>
    <dgm:cxn modelId="{BA26D724-5A62-43AE-87AF-878AB5653325}" type="presParOf" srcId="{3217ECB6-1C69-49AC-BB72-D6921852E97D}" destId="{F9F07F7A-1221-4F70-849C-D1040F0874B5}" srcOrd="1" destOrd="0" presId="urn:microsoft.com/office/officeart/2005/8/layout/chevron2"/>
    <dgm:cxn modelId="{5089413B-CFA7-4A1E-A0C6-B6497969F4CC}" type="presParOf" srcId="{A05D086E-457F-4438-9A0A-84129775252E}" destId="{32AE1F26-7D00-4B7F-B2DA-A57C71B5BDD2}" srcOrd="3" destOrd="0" presId="urn:microsoft.com/office/officeart/2005/8/layout/chevron2"/>
    <dgm:cxn modelId="{D935BD91-76BE-46E0-8F30-C3B51E5C3D01}" type="presParOf" srcId="{A05D086E-457F-4438-9A0A-84129775252E}" destId="{615F6CEF-CA47-431D-8C12-1BC6490C0B06}" srcOrd="4" destOrd="0" presId="urn:microsoft.com/office/officeart/2005/8/layout/chevron2"/>
    <dgm:cxn modelId="{9728D593-FABA-4C19-B57C-6D4F2D57BC2F}" type="presParOf" srcId="{615F6CEF-CA47-431D-8C12-1BC6490C0B06}" destId="{A7633E54-9DDB-4C3D-B5B2-80FCF15176AE}" srcOrd="0" destOrd="0" presId="urn:microsoft.com/office/officeart/2005/8/layout/chevron2"/>
    <dgm:cxn modelId="{4DB84520-9F78-4822-8757-4E4E26A24896}" type="presParOf" srcId="{615F6CEF-CA47-431D-8C12-1BC6490C0B06}" destId="{12CB27F7-F5B6-4542-9B54-BFA9A13243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DBCB92-BFEF-4AFC-8ABA-EE491F75E5B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0"/>
      <dgm:spPr/>
    </dgm:pt>
    <dgm:pt modelId="{1E476576-7318-4D30-94B1-7E6D67991B45}" type="pres">
      <dgm:prSet presAssocID="{1CDBCB92-BFEF-4AFC-8ABA-EE491F75E5B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09264640-67ED-4029-8571-C00C0DF0C44E}" type="presOf" srcId="{1CDBCB92-BFEF-4AFC-8ABA-EE491F75E5B8}" destId="{1E476576-7318-4D30-94B1-7E6D67991B45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F6D1C6-4873-48BF-8BD0-5F1904A2B906}" type="doc">
      <dgm:prSet loTypeId="urn:microsoft.com/office/officeart/2005/8/layout/hierarchy4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C44C66-6C22-4064-B55F-6E48F679B11E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b="1" dirty="0" smtClean="0"/>
            <a:t> </a:t>
          </a:r>
          <a:r>
            <a:rPr lang="ru-RU" sz="3200" b="1" dirty="0" smtClean="0">
              <a:solidFill>
                <a:schemeClr val="accent6">
                  <a:lumMod val="50000"/>
                </a:schemeClr>
              </a:solidFill>
            </a:rPr>
            <a:t>312,5 млн. рублей</a:t>
          </a:r>
          <a:endParaRPr lang="ru-RU" sz="3200" b="1" dirty="0">
            <a:solidFill>
              <a:schemeClr val="accent6">
                <a:lumMod val="50000"/>
              </a:schemeClr>
            </a:solidFill>
          </a:endParaRPr>
        </a:p>
      </dgm:t>
    </dgm:pt>
    <dgm:pt modelId="{2208B78F-F775-4931-903C-7FF795E6111B}" type="parTrans" cxnId="{70023C06-90BB-41CC-A330-C0051B73D91F}">
      <dgm:prSet/>
      <dgm:spPr/>
      <dgm:t>
        <a:bodyPr/>
        <a:lstStyle/>
        <a:p>
          <a:endParaRPr lang="ru-RU"/>
        </a:p>
      </dgm:t>
    </dgm:pt>
    <dgm:pt modelId="{200CC604-41E7-4EB8-B3F8-FFB821E71AEE}" type="sibTrans" cxnId="{70023C06-90BB-41CC-A330-C0051B73D91F}">
      <dgm:prSet/>
      <dgm:spPr/>
      <dgm:t>
        <a:bodyPr/>
        <a:lstStyle/>
        <a:p>
          <a:endParaRPr lang="ru-RU"/>
        </a:p>
      </dgm:t>
    </dgm:pt>
    <dgm:pt modelId="{21BFD038-F72B-4063-9A28-6B14EE1D94A8}">
      <dgm:prSet phldrT="[Текст]" custT="1"/>
      <dgm:spPr/>
      <dgm:t>
        <a:bodyPr/>
        <a:lstStyle/>
        <a:p>
          <a:r>
            <a:rPr lang="ru-RU" sz="1400" b="1" dirty="0" smtClean="0"/>
            <a:t>Налоговые и неналоговые (собственные)</a:t>
          </a:r>
        </a:p>
        <a:p>
          <a:r>
            <a:rPr lang="ru-RU" sz="1400" b="1" dirty="0" smtClean="0"/>
            <a:t>117,0 </a:t>
          </a:r>
        </a:p>
        <a:p>
          <a:r>
            <a:rPr lang="ru-RU" sz="1400" b="1" dirty="0" smtClean="0"/>
            <a:t>млн. рублей </a:t>
          </a:r>
        </a:p>
        <a:p>
          <a:r>
            <a:rPr lang="ru-RU" sz="1400" b="1" dirty="0" smtClean="0"/>
            <a:t>(37,45%)</a:t>
          </a:r>
          <a:endParaRPr lang="ru-RU" sz="1400" b="1" dirty="0"/>
        </a:p>
      </dgm:t>
    </dgm:pt>
    <dgm:pt modelId="{AF2F809C-95D1-402F-A1BB-70832AED9DF2}" type="parTrans" cxnId="{0D385A83-3556-47F4-9763-EBC6FF4AC450}">
      <dgm:prSet/>
      <dgm:spPr/>
      <dgm:t>
        <a:bodyPr/>
        <a:lstStyle/>
        <a:p>
          <a:endParaRPr lang="ru-RU"/>
        </a:p>
      </dgm:t>
    </dgm:pt>
    <dgm:pt modelId="{A1A5D208-009A-4E21-AC29-312DA70C58DD}" type="sibTrans" cxnId="{0D385A83-3556-47F4-9763-EBC6FF4AC450}">
      <dgm:prSet/>
      <dgm:spPr/>
      <dgm:t>
        <a:bodyPr/>
        <a:lstStyle/>
        <a:p>
          <a:endParaRPr lang="ru-RU"/>
        </a:p>
      </dgm:t>
    </dgm:pt>
    <dgm:pt modelId="{5D4BA228-DA9C-4BAC-8411-5F45EE2BC0CC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/>
            <a:t>НДФЛ</a:t>
          </a:r>
        </a:p>
        <a:p>
          <a:r>
            <a:rPr lang="ru-RU" b="1" dirty="0" smtClean="0"/>
            <a:t>67,5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E15AC41C-C155-4958-82A3-692D3CB7AA5E}" type="parTrans" cxnId="{C3837BB9-62D8-4AB9-AE6D-9E8BCA2538DF}">
      <dgm:prSet/>
      <dgm:spPr/>
      <dgm:t>
        <a:bodyPr/>
        <a:lstStyle/>
        <a:p>
          <a:endParaRPr lang="ru-RU"/>
        </a:p>
      </dgm:t>
    </dgm:pt>
    <dgm:pt modelId="{6EAA00BE-BE8D-4E44-BDC7-AE86A7D7A953}" type="sibTrans" cxnId="{C3837BB9-62D8-4AB9-AE6D-9E8BCA2538DF}">
      <dgm:prSet/>
      <dgm:spPr/>
      <dgm:t>
        <a:bodyPr/>
        <a:lstStyle/>
        <a:p>
          <a:endParaRPr lang="ru-RU"/>
        </a:p>
      </dgm:t>
    </dgm:pt>
    <dgm:pt modelId="{6ABC991A-B9F3-426D-8DF0-BA4E8FEA36D9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b="1" dirty="0" smtClean="0"/>
            <a:t>Акцизы</a:t>
          </a:r>
        </a:p>
        <a:p>
          <a:r>
            <a:rPr lang="ru-RU" b="1" dirty="0" smtClean="0">
              <a:solidFill>
                <a:schemeClr val="bg1"/>
              </a:solidFill>
            </a:rPr>
            <a:t>2,9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FACB22AE-3112-4C2D-9011-70C6024B61B2}" type="parTrans" cxnId="{6BE0AC5F-A807-4F1F-A731-18C6AC9E2982}">
      <dgm:prSet/>
      <dgm:spPr/>
      <dgm:t>
        <a:bodyPr/>
        <a:lstStyle/>
        <a:p>
          <a:endParaRPr lang="ru-RU"/>
        </a:p>
      </dgm:t>
    </dgm:pt>
    <dgm:pt modelId="{25FBD7DF-7FE1-4540-B922-125E1EE11742}" type="sibTrans" cxnId="{6BE0AC5F-A807-4F1F-A731-18C6AC9E2982}">
      <dgm:prSet/>
      <dgm:spPr/>
      <dgm:t>
        <a:bodyPr/>
        <a:lstStyle/>
        <a:p>
          <a:endParaRPr lang="ru-RU"/>
        </a:p>
      </dgm:t>
    </dgm:pt>
    <dgm:pt modelId="{AD158025-3E85-4EC2-A36A-0724CA4100A4}">
      <dgm:prSet phldrT="[Текст]" custT="1"/>
      <dgm:spPr/>
      <dgm:t>
        <a:bodyPr/>
        <a:lstStyle/>
        <a:p>
          <a:r>
            <a:rPr lang="ru-RU" sz="1600" b="1" dirty="0" smtClean="0"/>
            <a:t>Безвозмездные </a:t>
          </a:r>
        </a:p>
        <a:p>
          <a:r>
            <a:rPr lang="ru-RU" sz="1600" b="1" dirty="0" smtClean="0"/>
            <a:t>195,5</a:t>
          </a:r>
        </a:p>
        <a:p>
          <a:r>
            <a:rPr lang="ru-RU" sz="1600" b="1" dirty="0" smtClean="0"/>
            <a:t> млн. рублей</a:t>
          </a:r>
        </a:p>
        <a:p>
          <a:r>
            <a:rPr lang="ru-RU" sz="1600" b="1" dirty="0" smtClean="0"/>
            <a:t>(62,55%)</a:t>
          </a:r>
          <a:endParaRPr lang="ru-RU" sz="1600" b="1" dirty="0"/>
        </a:p>
      </dgm:t>
    </dgm:pt>
    <dgm:pt modelId="{1AA1C967-60C2-4E15-8C89-BB968A0CCE92}" type="parTrans" cxnId="{B007376C-EDAB-4075-BF7D-BA8E79B45435}">
      <dgm:prSet/>
      <dgm:spPr/>
      <dgm:t>
        <a:bodyPr/>
        <a:lstStyle/>
        <a:p>
          <a:endParaRPr lang="ru-RU"/>
        </a:p>
      </dgm:t>
    </dgm:pt>
    <dgm:pt modelId="{967CECB5-ADF4-418B-A79E-F212A998EEC8}" type="sibTrans" cxnId="{B007376C-EDAB-4075-BF7D-BA8E79B45435}">
      <dgm:prSet/>
      <dgm:spPr/>
      <dgm:t>
        <a:bodyPr/>
        <a:lstStyle/>
        <a:p>
          <a:endParaRPr lang="ru-RU"/>
        </a:p>
      </dgm:t>
    </dgm:pt>
    <dgm:pt modelId="{A25BDC84-48CD-4DAA-AE82-5D5E569C1272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b="1" dirty="0" smtClean="0"/>
            <a:t>Налог на совокупный доход </a:t>
          </a:r>
        </a:p>
        <a:p>
          <a:r>
            <a:rPr lang="ru-RU" b="1" dirty="0" smtClean="0"/>
            <a:t>4,4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0C88B101-8E05-4788-BAA5-887FA0512177}" type="parTrans" cxnId="{B107F21A-56D8-46DF-8F7A-FF673BD0C00E}">
      <dgm:prSet/>
      <dgm:spPr/>
      <dgm:t>
        <a:bodyPr/>
        <a:lstStyle/>
        <a:p>
          <a:endParaRPr lang="ru-RU"/>
        </a:p>
      </dgm:t>
    </dgm:pt>
    <dgm:pt modelId="{5FE2C7EB-014B-4A18-B07D-2E69221B4DBF}" type="sibTrans" cxnId="{B107F21A-56D8-46DF-8F7A-FF673BD0C00E}">
      <dgm:prSet/>
      <dgm:spPr/>
      <dgm:t>
        <a:bodyPr/>
        <a:lstStyle/>
        <a:p>
          <a:endParaRPr lang="ru-RU"/>
        </a:p>
      </dgm:t>
    </dgm:pt>
    <dgm:pt modelId="{A33D1B3B-069B-4A1E-B5D4-53754179C6A0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b="1" dirty="0" smtClean="0"/>
            <a:t>Налоги на имущество</a:t>
          </a:r>
        </a:p>
        <a:p>
          <a:r>
            <a:rPr lang="ru-RU" b="1" dirty="0" smtClean="0"/>
            <a:t>27,9</a:t>
          </a:r>
        </a:p>
        <a:p>
          <a:r>
            <a:rPr lang="ru-RU" b="1" dirty="0" smtClean="0"/>
            <a:t> млн. рубле</a:t>
          </a:r>
          <a:r>
            <a:rPr lang="ru-RU" dirty="0" smtClean="0"/>
            <a:t>й</a:t>
          </a:r>
          <a:endParaRPr lang="ru-RU" dirty="0"/>
        </a:p>
      </dgm:t>
    </dgm:pt>
    <dgm:pt modelId="{3D3AB8A5-897B-4DC6-9D57-D78EDF58B94A}" type="parTrans" cxnId="{4A2B7FA9-959D-4218-A74C-B8D6B33E673E}">
      <dgm:prSet/>
      <dgm:spPr/>
      <dgm:t>
        <a:bodyPr/>
        <a:lstStyle/>
        <a:p>
          <a:endParaRPr lang="ru-RU"/>
        </a:p>
      </dgm:t>
    </dgm:pt>
    <dgm:pt modelId="{361F94D2-A51C-496A-80D0-6C9AA3A5AB59}" type="sibTrans" cxnId="{4A2B7FA9-959D-4218-A74C-B8D6B33E673E}">
      <dgm:prSet/>
      <dgm:spPr/>
      <dgm:t>
        <a:bodyPr/>
        <a:lstStyle/>
        <a:p>
          <a:endParaRPr lang="ru-RU"/>
        </a:p>
      </dgm:t>
    </dgm:pt>
    <dgm:pt modelId="{61EF2852-D34F-467E-BC7C-7AC166E1E157}">
      <dgm:prSet phldrT="[Текст]"/>
      <dgm:spPr>
        <a:solidFill>
          <a:srgbClr val="7030A0"/>
        </a:solidFill>
      </dgm:spPr>
      <dgm:t>
        <a:bodyPr/>
        <a:lstStyle/>
        <a:p>
          <a:r>
            <a:rPr lang="ru-RU" b="1" dirty="0" smtClean="0"/>
            <a:t>Субсидии 29,1 </a:t>
          </a:r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2ABDB663-DFDC-4D14-88DF-D36CBF52A86F}" type="parTrans" cxnId="{89882FC8-383E-4264-9960-65DEAEB0D0E6}">
      <dgm:prSet/>
      <dgm:spPr/>
      <dgm:t>
        <a:bodyPr/>
        <a:lstStyle/>
        <a:p>
          <a:endParaRPr lang="ru-RU"/>
        </a:p>
      </dgm:t>
    </dgm:pt>
    <dgm:pt modelId="{76D83269-C08C-4B45-8770-6F6B6B8BCDC7}" type="sibTrans" cxnId="{89882FC8-383E-4264-9960-65DEAEB0D0E6}">
      <dgm:prSet/>
      <dgm:spPr/>
      <dgm:t>
        <a:bodyPr/>
        <a:lstStyle/>
        <a:p>
          <a:endParaRPr lang="ru-RU"/>
        </a:p>
      </dgm:t>
    </dgm:pt>
    <dgm:pt modelId="{C08ACA06-3C69-4A6D-961C-47916B9E42D4}">
      <dgm:prSet phldrT="[Текст]"/>
      <dgm:spPr>
        <a:solidFill>
          <a:srgbClr val="00B050"/>
        </a:solidFill>
      </dgm:spPr>
      <dgm:t>
        <a:bodyPr/>
        <a:lstStyle/>
        <a:p>
          <a:r>
            <a:rPr lang="ru-RU" b="1" dirty="0" smtClean="0"/>
            <a:t>Субвенции 132,4 </a:t>
          </a:r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0EAFD852-0EB1-48C5-B1F4-EE254E9E8ABE}" type="parTrans" cxnId="{E52D366A-D8EB-4639-803C-E3D2C152F1C2}">
      <dgm:prSet/>
      <dgm:spPr/>
      <dgm:t>
        <a:bodyPr/>
        <a:lstStyle/>
        <a:p>
          <a:endParaRPr lang="ru-RU"/>
        </a:p>
      </dgm:t>
    </dgm:pt>
    <dgm:pt modelId="{B9B68036-E6A0-4A37-B0FF-27D4266F187B}" type="sibTrans" cxnId="{E52D366A-D8EB-4639-803C-E3D2C152F1C2}">
      <dgm:prSet/>
      <dgm:spPr/>
      <dgm:t>
        <a:bodyPr/>
        <a:lstStyle/>
        <a:p>
          <a:endParaRPr lang="ru-RU"/>
        </a:p>
      </dgm:t>
    </dgm:pt>
    <dgm:pt modelId="{AB847A0A-A0AA-4FFB-A047-88F53D033C1E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 </a:t>
          </a:r>
          <a:r>
            <a:rPr lang="ru-RU" b="1" dirty="0" smtClean="0">
              <a:solidFill>
                <a:schemeClr val="bg1"/>
              </a:solidFill>
            </a:rPr>
            <a:t>Неналоговые доходы</a:t>
          </a:r>
        </a:p>
        <a:p>
          <a:r>
            <a:rPr lang="ru-RU" b="1" dirty="0" smtClean="0">
              <a:solidFill>
                <a:schemeClr val="bg1"/>
              </a:solidFill>
            </a:rPr>
            <a:t>12,8</a:t>
          </a:r>
        </a:p>
        <a:p>
          <a:r>
            <a:rPr lang="ru-RU" b="1" dirty="0" smtClean="0">
              <a:solidFill>
                <a:schemeClr val="bg1"/>
              </a:solidFill>
            </a:rPr>
            <a:t> млн. рублей</a:t>
          </a:r>
          <a:endParaRPr lang="ru-RU" b="1" dirty="0">
            <a:solidFill>
              <a:schemeClr val="bg1"/>
            </a:solidFill>
          </a:endParaRPr>
        </a:p>
      </dgm:t>
    </dgm:pt>
    <dgm:pt modelId="{E3FA6D5D-CC32-4E4A-B32C-38A13D9ECCA8}" type="parTrans" cxnId="{5CE9F477-3DD9-4EDF-9E86-EE9A9DB0873B}">
      <dgm:prSet/>
      <dgm:spPr/>
      <dgm:t>
        <a:bodyPr/>
        <a:lstStyle/>
        <a:p>
          <a:endParaRPr lang="ru-RU"/>
        </a:p>
      </dgm:t>
    </dgm:pt>
    <dgm:pt modelId="{7C3EB6DA-56B3-48D5-B81C-7855ED4C7772}" type="sibTrans" cxnId="{5CE9F477-3DD9-4EDF-9E86-EE9A9DB0873B}">
      <dgm:prSet/>
      <dgm:spPr/>
      <dgm:t>
        <a:bodyPr/>
        <a:lstStyle/>
        <a:p>
          <a:endParaRPr lang="ru-RU"/>
        </a:p>
      </dgm:t>
    </dgm:pt>
    <dgm:pt modelId="{95E10E4B-BFFE-4B21-ABEB-BF47078D2B8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 smtClean="0"/>
            <a:t>Дотации</a:t>
          </a:r>
        </a:p>
        <a:p>
          <a:r>
            <a:rPr lang="ru-RU" b="1" dirty="0" smtClean="0"/>
            <a:t> 33,9 </a:t>
          </a:r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6815A3AF-D222-420A-AC3F-08AF3527883E}" type="parTrans" cxnId="{8B34F9C4-D3B0-4867-A935-751E2EC10887}">
      <dgm:prSet/>
      <dgm:spPr/>
      <dgm:t>
        <a:bodyPr/>
        <a:lstStyle/>
        <a:p>
          <a:endParaRPr lang="ru-RU"/>
        </a:p>
      </dgm:t>
    </dgm:pt>
    <dgm:pt modelId="{FD8E6C3B-DA76-4CEE-9022-E4A0BE75318B}" type="sibTrans" cxnId="{8B34F9C4-D3B0-4867-A935-751E2EC10887}">
      <dgm:prSet/>
      <dgm:spPr/>
      <dgm:t>
        <a:bodyPr/>
        <a:lstStyle/>
        <a:p>
          <a:endParaRPr lang="ru-RU"/>
        </a:p>
      </dgm:t>
    </dgm:pt>
    <dgm:pt modelId="{EBB80E51-7A70-4F31-869B-5D8EEDC9C64B}" type="pres">
      <dgm:prSet presAssocID="{AFF6D1C6-4873-48BF-8BD0-5F1904A2B90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21A5B9-7514-4FDE-B8CE-54277E68ADE3}" type="pres">
      <dgm:prSet presAssocID="{8DC44C66-6C22-4064-B55F-6E48F679B11E}" presName="vertOne" presStyleCnt="0"/>
      <dgm:spPr/>
    </dgm:pt>
    <dgm:pt modelId="{6394D1E3-19DB-4B84-91DC-A8D8BF66C05B}" type="pres">
      <dgm:prSet presAssocID="{8DC44C66-6C22-4064-B55F-6E48F679B11E}" presName="txOne" presStyleLbl="node0" presStyleIdx="0" presStyleCnt="1" custLinFactNeighborX="35" custLinFactNeighborY="-491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0525A0-D190-47C6-B695-DA487F25D268}" type="pres">
      <dgm:prSet presAssocID="{8DC44C66-6C22-4064-B55F-6E48F679B11E}" presName="parTransOne" presStyleCnt="0"/>
      <dgm:spPr/>
    </dgm:pt>
    <dgm:pt modelId="{9B97EA5F-7E58-49BA-A89F-5B0B43865213}" type="pres">
      <dgm:prSet presAssocID="{8DC44C66-6C22-4064-B55F-6E48F679B11E}" presName="horzOne" presStyleCnt="0"/>
      <dgm:spPr/>
    </dgm:pt>
    <dgm:pt modelId="{805D3E7B-105D-46A2-A1C6-94DD4888A350}" type="pres">
      <dgm:prSet presAssocID="{21BFD038-F72B-4063-9A28-6B14EE1D94A8}" presName="vertTwo" presStyleCnt="0"/>
      <dgm:spPr/>
    </dgm:pt>
    <dgm:pt modelId="{75013EF3-3DC7-4B24-8AE8-5EFFC866F9DC}" type="pres">
      <dgm:prSet presAssocID="{21BFD038-F72B-4063-9A28-6B14EE1D94A8}" presName="txTwo" presStyleLbl="node2" presStyleIdx="0" presStyleCnt="2" custScaleX="204359" custLinFactNeighborX="61004" custLinFactNeighborY="-24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8D46E6-8029-496E-AED5-A981D25CDF57}" type="pres">
      <dgm:prSet presAssocID="{21BFD038-F72B-4063-9A28-6B14EE1D94A8}" presName="parTransTwo" presStyleCnt="0"/>
      <dgm:spPr/>
    </dgm:pt>
    <dgm:pt modelId="{EF96A6F7-71D4-4A71-A3CE-33A99418DC99}" type="pres">
      <dgm:prSet presAssocID="{21BFD038-F72B-4063-9A28-6B14EE1D94A8}" presName="horzTwo" presStyleCnt="0"/>
      <dgm:spPr/>
    </dgm:pt>
    <dgm:pt modelId="{FF66AD2C-2C6D-4825-9383-8E0AB06FD668}" type="pres">
      <dgm:prSet presAssocID="{5D4BA228-DA9C-4BAC-8411-5F45EE2BC0CC}" presName="vertThree" presStyleCnt="0"/>
      <dgm:spPr/>
    </dgm:pt>
    <dgm:pt modelId="{EE2F3344-1E04-40D7-AD34-0C44CA45DD93}" type="pres">
      <dgm:prSet presAssocID="{5D4BA228-DA9C-4BAC-8411-5F45EE2BC0CC}" presName="txThree" presStyleLbl="node3" presStyleIdx="0" presStyleCnt="8" custScaleX="111476" custScaleY="100249" custLinFactX="-55873" custLinFactNeighborX="-100000" custLinFactNeighborY="37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664FBE-73A4-4BFA-B671-762E7021E09F}" type="pres">
      <dgm:prSet presAssocID="{5D4BA228-DA9C-4BAC-8411-5F45EE2BC0CC}" presName="horzThree" presStyleCnt="0"/>
      <dgm:spPr/>
    </dgm:pt>
    <dgm:pt modelId="{A38FDAC1-5160-4839-BB6D-2DFC38DBC58A}" type="pres">
      <dgm:prSet presAssocID="{6EAA00BE-BE8D-4E44-BDC7-AE86A7D7A953}" presName="sibSpaceThree" presStyleCnt="0"/>
      <dgm:spPr/>
    </dgm:pt>
    <dgm:pt modelId="{4946F0F8-988D-48BF-AB40-76A71086F4DE}" type="pres">
      <dgm:prSet presAssocID="{6ABC991A-B9F3-426D-8DF0-BA4E8FEA36D9}" presName="vertThree" presStyleCnt="0"/>
      <dgm:spPr/>
    </dgm:pt>
    <dgm:pt modelId="{20FB57BC-D046-47C9-B5A5-BB230AC94576}" type="pres">
      <dgm:prSet presAssocID="{6ABC991A-B9F3-426D-8DF0-BA4E8FEA36D9}" presName="txThree" presStyleLbl="node3" presStyleIdx="1" presStyleCnt="8" custLinFactNeighborX="-65616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7738F-3B4A-451D-AA89-42409F3E0ADC}" type="pres">
      <dgm:prSet presAssocID="{6ABC991A-B9F3-426D-8DF0-BA4E8FEA36D9}" presName="horzThree" presStyleCnt="0"/>
      <dgm:spPr/>
    </dgm:pt>
    <dgm:pt modelId="{0912930A-3425-40B3-BEDD-7DAC61EFA5D9}" type="pres">
      <dgm:prSet presAssocID="{A1A5D208-009A-4E21-AC29-312DA70C58DD}" presName="sibSpaceTwo" presStyleCnt="0"/>
      <dgm:spPr/>
    </dgm:pt>
    <dgm:pt modelId="{6F2D52B1-9727-4B9A-8C7C-A43ABE59516F}" type="pres">
      <dgm:prSet presAssocID="{AD158025-3E85-4EC2-A36A-0724CA4100A4}" presName="vertTwo" presStyleCnt="0"/>
      <dgm:spPr/>
    </dgm:pt>
    <dgm:pt modelId="{15091653-8B4B-4B33-B65A-42B50BD8D216}" type="pres">
      <dgm:prSet presAssocID="{AD158025-3E85-4EC2-A36A-0724CA4100A4}" presName="txTwo" presStyleLbl="node2" presStyleIdx="1" presStyleCnt="2" custScaleX="45164" custLinFactNeighborX="21706" custLinFactNeighborY="-244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CD242A-EA61-45BD-9C81-1F55DB11627C}" type="pres">
      <dgm:prSet presAssocID="{AD158025-3E85-4EC2-A36A-0724CA4100A4}" presName="parTransTwo" presStyleCnt="0"/>
      <dgm:spPr/>
    </dgm:pt>
    <dgm:pt modelId="{F3904CFA-D868-4D4D-8B50-74A764EF9630}" type="pres">
      <dgm:prSet presAssocID="{AD158025-3E85-4EC2-A36A-0724CA4100A4}" presName="horzTwo" presStyleCnt="0"/>
      <dgm:spPr/>
    </dgm:pt>
    <dgm:pt modelId="{43A73945-1122-439A-8F27-E1A18CBE6219}" type="pres">
      <dgm:prSet presAssocID="{A25BDC84-48CD-4DAA-AE82-5D5E569C1272}" presName="vertThree" presStyleCnt="0"/>
      <dgm:spPr/>
    </dgm:pt>
    <dgm:pt modelId="{027BADEB-70A1-4B04-9C53-15291EF0F6A7}" type="pres">
      <dgm:prSet presAssocID="{A25BDC84-48CD-4DAA-AE82-5D5E569C1272}" presName="txThree" presStyleLbl="node3" presStyleIdx="2" presStyleCnt="8" custLinFactX="-34160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231CDF-3AA4-46F1-B0DD-9AC57BAB5117}" type="pres">
      <dgm:prSet presAssocID="{A25BDC84-48CD-4DAA-AE82-5D5E569C1272}" presName="horzThree" presStyleCnt="0"/>
      <dgm:spPr/>
    </dgm:pt>
    <dgm:pt modelId="{223D1B4E-03F8-427B-A0B7-66AB0F22EBEB}" type="pres">
      <dgm:prSet presAssocID="{5FE2C7EB-014B-4A18-B07D-2E69221B4DBF}" presName="sibSpaceThree" presStyleCnt="0"/>
      <dgm:spPr/>
    </dgm:pt>
    <dgm:pt modelId="{77831A50-957A-42EA-95CC-D7F77797531B}" type="pres">
      <dgm:prSet presAssocID="{A33D1B3B-069B-4A1E-B5D4-53754179C6A0}" presName="vertThree" presStyleCnt="0"/>
      <dgm:spPr/>
    </dgm:pt>
    <dgm:pt modelId="{1FF0E06C-8115-4305-BD66-70ABE8589605}" type="pres">
      <dgm:prSet presAssocID="{A33D1B3B-069B-4A1E-B5D4-53754179C6A0}" presName="txThree" presStyleLbl="node3" presStyleIdx="3" presStyleCnt="8" custLinFactX="-24488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7B75AF-E9DF-444B-87AF-58B57950881B}" type="pres">
      <dgm:prSet presAssocID="{A33D1B3B-069B-4A1E-B5D4-53754179C6A0}" presName="horzThree" presStyleCnt="0"/>
      <dgm:spPr/>
    </dgm:pt>
    <dgm:pt modelId="{F6495AB1-4A32-4FED-BEAA-3B534A7A56C5}" type="pres">
      <dgm:prSet presAssocID="{361F94D2-A51C-496A-80D0-6C9AA3A5AB59}" presName="sibSpaceThree" presStyleCnt="0"/>
      <dgm:spPr/>
    </dgm:pt>
    <dgm:pt modelId="{275D7F0E-112F-4A50-95BA-C241C65FC664}" type="pres">
      <dgm:prSet presAssocID="{AB847A0A-A0AA-4FFB-A047-88F53D033C1E}" presName="vertThree" presStyleCnt="0"/>
      <dgm:spPr/>
    </dgm:pt>
    <dgm:pt modelId="{E4BCF3A7-831B-4C14-AA03-B69CAC004AE4}" type="pres">
      <dgm:prSet presAssocID="{AB847A0A-A0AA-4FFB-A047-88F53D033C1E}" presName="txThree" presStyleLbl="node3" presStyleIdx="4" presStyleCnt="8" custLinFactX="-14817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31D6B1-BA30-4814-A9F7-1B86A30B193D}" type="pres">
      <dgm:prSet presAssocID="{AB847A0A-A0AA-4FFB-A047-88F53D033C1E}" presName="horzThree" presStyleCnt="0"/>
      <dgm:spPr/>
    </dgm:pt>
    <dgm:pt modelId="{9DDF3CB6-D5E9-4456-94FE-D7B2E948F1D4}" type="pres">
      <dgm:prSet presAssocID="{7C3EB6DA-56B3-48D5-B81C-7855ED4C7772}" presName="sibSpaceThree" presStyleCnt="0"/>
      <dgm:spPr/>
    </dgm:pt>
    <dgm:pt modelId="{5949C3D7-5FED-4677-8817-5BAC55940511}" type="pres">
      <dgm:prSet presAssocID="{95E10E4B-BFFE-4B21-ABEB-BF47078D2B8F}" presName="vertThree" presStyleCnt="0"/>
      <dgm:spPr/>
    </dgm:pt>
    <dgm:pt modelId="{38A912D9-E26E-4BE5-8365-AFD3593DBD24}" type="pres">
      <dgm:prSet presAssocID="{95E10E4B-BFFE-4B21-ABEB-BF47078D2B8F}" presName="txThree" presStyleLbl="node3" presStyleIdx="5" presStyleCnt="8" custLinFactNeighborX="-15675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46FEC9-32BE-4754-9A2F-B213611F2223}" type="pres">
      <dgm:prSet presAssocID="{95E10E4B-BFFE-4B21-ABEB-BF47078D2B8F}" presName="horzThree" presStyleCnt="0"/>
      <dgm:spPr/>
    </dgm:pt>
    <dgm:pt modelId="{3A1977B6-61DA-45E9-95EE-36D6E90D9434}" type="pres">
      <dgm:prSet presAssocID="{FD8E6C3B-DA76-4CEE-9022-E4A0BE75318B}" presName="sibSpaceThree" presStyleCnt="0"/>
      <dgm:spPr/>
    </dgm:pt>
    <dgm:pt modelId="{6B2922EF-6350-4819-AA4D-61EF96A886A4}" type="pres">
      <dgm:prSet presAssocID="{61EF2852-D34F-467E-BC7C-7AC166E1E157}" presName="vertThree" presStyleCnt="0"/>
      <dgm:spPr/>
    </dgm:pt>
    <dgm:pt modelId="{2EC6DB52-AF38-4E50-947F-100FF61FE69E}" type="pres">
      <dgm:prSet presAssocID="{61EF2852-D34F-467E-BC7C-7AC166E1E157}" presName="txThree" presStyleLbl="node3" presStyleIdx="6" presStyleCnt="8" custLinFactNeighborX="-6003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AA4BA1-0566-44E8-8627-A881114E6B63}" type="pres">
      <dgm:prSet presAssocID="{61EF2852-D34F-467E-BC7C-7AC166E1E157}" presName="horzThree" presStyleCnt="0"/>
      <dgm:spPr/>
    </dgm:pt>
    <dgm:pt modelId="{F6FB1340-F5B9-410F-8F28-C9060AFC1099}" type="pres">
      <dgm:prSet presAssocID="{76D83269-C08C-4B45-8770-6F6B6B8BCDC7}" presName="sibSpaceThree" presStyleCnt="0"/>
      <dgm:spPr/>
    </dgm:pt>
    <dgm:pt modelId="{E02AB7C6-398C-42DE-BF25-ABE9908BDD53}" type="pres">
      <dgm:prSet presAssocID="{C08ACA06-3C69-4A6D-961C-47916B9E42D4}" presName="vertThree" presStyleCnt="0"/>
      <dgm:spPr/>
    </dgm:pt>
    <dgm:pt modelId="{77997D5B-03B6-4FDD-A051-73A819E42A5D}" type="pres">
      <dgm:prSet presAssocID="{C08ACA06-3C69-4A6D-961C-47916B9E42D4}" presName="txThree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20095A-3FEA-4B74-BF4A-F6AFFC0D35A9}" type="pres">
      <dgm:prSet presAssocID="{C08ACA06-3C69-4A6D-961C-47916B9E42D4}" presName="horzThree" presStyleCnt="0"/>
      <dgm:spPr/>
    </dgm:pt>
  </dgm:ptLst>
  <dgm:cxnLst>
    <dgm:cxn modelId="{8B34F9C4-D3B0-4867-A935-751E2EC10887}" srcId="{AD158025-3E85-4EC2-A36A-0724CA4100A4}" destId="{95E10E4B-BFFE-4B21-ABEB-BF47078D2B8F}" srcOrd="3" destOrd="0" parTransId="{6815A3AF-D222-420A-AC3F-08AF3527883E}" sibTransId="{FD8E6C3B-DA76-4CEE-9022-E4A0BE75318B}"/>
    <dgm:cxn modelId="{0D385A83-3556-47F4-9763-EBC6FF4AC450}" srcId="{8DC44C66-6C22-4064-B55F-6E48F679B11E}" destId="{21BFD038-F72B-4063-9A28-6B14EE1D94A8}" srcOrd="0" destOrd="0" parTransId="{AF2F809C-95D1-402F-A1BB-70832AED9DF2}" sibTransId="{A1A5D208-009A-4E21-AC29-312DA70C58DD}"/>
    <dgm:cxn modelId="{A40A502F-D9D9-4C2C-912F-1B2E62755BAA}" type="presOf" srcId="{AD158025-3E85-4EC2-A36A-0724CA4100A4}" destId="{15091653-8B4B-4B33-B65A-42B50BD8D216}" srcOrd="0" destOrd="0" presId="urn:microsoft.com/office/officeart/2005/8/layout/hierarchy4"/>
    <dgm:cxn modelId="{A0AEBE8A-944D-4F93-BBFC-3F17500BECF8}" type="presOf" srcId="{A33D1B3B-069B-4A1E-B5D4-53754179C6A0}" destId="{1FF0E06C-8115-4305-BD66-70ABE8589605}" srcOrd="0" destOrd="0" presId="urn:microsoft.com/office/officeart/2005/8/layout/hierarchy4"/>
    <dgm:cxn modelId="{0A2628D0-EAAB-4551-A3E6-B0FB880C74BF}" type="presOf" srcId="{AB847A0A-A0AA-4FFB-A047-88F53D033C1E}" destId="{E4BCF3A7-831B-4C14-AA03-B69CAC004AE4}" srcOrd="0" destOrd="0" presId="urn:microsoft.com/office/officeart/2005/8/layout/hierarchy4"/>
    <dgm:cxn modelId="{E52D366A-D8EB-4639-803C-E3D2C152F1C2}" srcId="{AD158025-3E85-4EC2-A36A-0724CA4100A4}" destId="{C08ACA06-3C69-4A6D-961C-47916B9E42D4}" srcOrd="5" destOrd="0" parTransId="{0EAFD852-0EB1-48C5-B1F4-EE254E9E8ABE}" sibTransId="{B9B68036-E6A0-4A37-B0FF-27D4266F187B}"/>
    <dgm:cxn modelId="{6BE0AC5F-A807-4F1F-A731-18C6AC9E2982}" srcId="{21BFD038-F72B-4063-9A28-6B14EE1D94A8}" destId="{6ABC991A-B9F3-426D-8DF0-BA4E8FEA36D9}" srcOrd="1" destOrd="0" parTransId="{FACB22AE-3112-4C2D-9011-70C6024B61B2}" sibTransId="{25FBD7DF-7FE1-4540-B922-125E1EE11742}"/>
    <dgm:cxn modelId="{58CC5758-C20F-478F-A21E-2768E6404120}" type="presOf" srcId="{95E10E4B-BFFE-4B21-ABEB-BF47078D2B8F}" destId="{38A912D9-E26E-4BE5-8365-AFD3593DBD24}" srcOrd="0" destOrd="0" presId="urn:microsoft.com/office/officeart/2005/8/layout/hierarchy4"/>
    <dgm:cxn modelId="{B007376C-EDAB-4075-BF7D-BA8E79B45435}" srcId="{8DC44C66-6C22-4064-B55F-6E48F679B11E}" destId="{AD158025-3E85-4EC2-A36A-0724CA4100A4}" srcOrd="1" destOrd="0" parTransId="{1AA1C967-60C2-4E15-8C89-BB968A0CCE92}" sibTransId="{967CECB5-ADF4-418B-A79E-F212A998EEC8}"/>
    <dgm:cxn modelId="{B107F21A-56D8-46DF-8F7A-FF673BD0C00E}" srcId="{AD158025-3E85-4EC2-A36A-0724CA4100A4}" destId="{A25BDC84-48CD-4DAA-AE82-5D5E569C1272}" srcOrd="0" destOrd="0" parTransId="{0C88B101-8E05-4788-BAA5-887FA0512177}" sibTransId="{5FE2C7EB-014B-4A18-B07D-2E69221B4DBF}"/>
    <dgm:cxn modelId="{85CD0584-883A-4964-B745-454D2F27DE59}" type="presOf" srcId="{61EF2852-D34F-467E-BC7C-7AC166E1E157}" destId="{2EC6DB52-AF38-4E50-947F-100FF61FE69E}" srcOrd="0" destOrd="0" presId="urn:microsoft.com/office/officeart/2005/8/layout/hierarchy4"/>
    <dgm:cxn modelId="{863D8E07-AE63-4A21-901F-946E0F1FE968}" type="presOf" srcId="{5D4BA228-DA9C-4BAC-8411-5F45EE2BC0CC}" destId="{EE2F3344-1E04-40D7-AD34-0C44CA45DD93}" srcOrd="0" destOrd="0" presId="urn:microsoft.com/office/officeart/2005/8/layout/hierarchy4"/>
    <dgm:cxn modelId="{AD971C76-FB02-440A-A0F5-765DA3BD61C0}" type="presOf" srcId="{A25BDC84-48CD-4DAA-AE82-5D5E569C1272}" destId="{027BADEB-70A1-4B04-9C53-15291EF0F6A7}" srcOrd="0" destOrd="0" presId="urn:microsoft.com/office/officeart/2005/8/layout/hierarchy4"/>
    <dgm:cxn modelId="{70023C06-90BB-41CC-A330-C0051B73D91F}" srcId="{AFF6D1C6-4873-48BF-8BD0-5F1904A2B906}" destId="{8DC44C66-6C22-4064-B55F-6E48F679B11E}" srcOrd="0" destOrd="0" parTransId="{2208B78F-F775-4931-903C-7FF795E6111B}" sibTransId="{200CC604-41E7-4EB8-B3F8-FFB821E71AEE}"/>
    <dgm:cxn modelId="{FC97E051-F64A-4452-8C7E-6A73C0D76A9E}" type="presOf" srcId="{C08ACA06-3C69-4A6D-961C-47916B9E42D4}" destId="{77997D5B-03B6-4FDD-A051-73A819E42A5D}" srcOrd="0" destOrd="0" presId="urn:microsoft.com/office/officeart/2005/8/layout/hierarchy4"/>
    <dgm:cxn modelId="{58715E4E-514F-41F7-B238-9AD66D2F867F}" type="presOf" srcId="{AFF6D1C6-4873-48BF-8BD0-5F1904A2B906}" destId="{EBB80E51-7A70-4F31-869B-5D8EEDC9C64B}" srcOrd="0" destOrd="0" presId="urn:microsoft.com/office/officeart/2005/8/layout/hierarchy4"/>
    <dgm:cxn modelId="{89882FC8-383E-4264-9960-65DEAEB0D0E6}" srcId="{AD158025-3E85-4EC2-A36A-0724CA4100A4}" destId="{61EF2852-D34F-467E-BC7C-7AC166E1E157}" srcOrd="4" destOrd="0" parTransId="{2ABDB663-DFDC-4D14-88DF-D36CBF52A86F}" sibTransId="{76D83269-C08C-4B45-8770-6F6B6B8BCDC7}"/>
    <dgm:cxn modelId="{4A2B7FA9-959D-4218-A74C-B8D6B33E673E}" srcId="{AD158025-3E85-4EC2-A36A-0724CA4100A4}" destId="{A33D1B3B-069B-4A1E-B5D4-53754179C6A0}" srcOrd="1" destOrd="0" parTransId="{3D3AB8A5-897B-4DC6-9D57-D78EDF58B94A}" sibTransId="{361F94D2-A51C-496A-80D0-6C9AA3A5AB59}"/>
    <dgm:cxn modelId="{F50CDCC8-B62C-484E-A8BC-D4AA99DB3529}" type="presOf" srcId="{21BFD038-F72B-4063-9A28-6B14EE1D94A8}" destId="{75013EF3-3DC7-4B24-8AE8-5EFFC866F9DC}" srcOrd="0" destOrd="0" presId="urn:microsoft.com/office/officeart/2005/8/layout/hierarchy4"/>
    <dgm:cxn modelId="{66BDEDD6-2760-40E3-8217-D54D82C0F6EC}" type="presOf" srcId="{6ABC991A-B9F3-426D-8DF0-BA4E8FEA36D9}" destId="{20FB57BC-D046-47C9-B5A5-BB230AC94576}" srcOrd="0" destOrd="0" presId="urn:microsoft.com/office/officeart/2005/8/layout/hierarchy4"/>
    <dgm:cxn modelId="{FC37C43B-B413-4503-83D9-C8D99CF1EFAE}" type="presOf" srcId="{8DC44C66-6C22-4064-B55F-6E48F679B11E}" destId="{6394D1E3-19DB-4B84-91DC-A8D8BF66C05B}" srcOrd="0" destOrd="0" presId="urn:microsoft.com/office/officeart/2005/8/layout/hierarchy4"/>
    <dgm:cxn modelId="{C3837BB9-62D8-4AB9-AE6D-9E8BCA2538DF}" srcId="{21BFD038-F72B-4063-9A28-6B14EE1D94A8}" destId="{5D4BA228-DA9C-4BAC-8411-5F45EE2BC0CC}" srcOrd="0" destOrd="0" parTransId="{E15AC41C-C155-4958-82A3-692D3CB7AA5E}" sibTransId="{6EAA00BE-BE8D-4E44-BDC7-AE86A7D7A953}"/>
    <dgm:cxn modelId="{5CE9F477-3DD9-4EDF-9E86-EE9A9DB0873B}" srcId="{AD158025-3E85-4EC2-A36A-0724CA4100A4}" destId="{AB847A0A-A0AA-4FFB-A047-88F53D033C1E}" srcOrd="2" destOrd="0" parTransId="{E3FA6D5D-CC32-4E4A-B32C-38A13D9ECCA8}" sibTransId="{7C3EB6DA-56B3-48D5-B81C-7855ED4C7772}"/>
    <dgm:cxn modelId="{DAA4ECFE-0AB9-4B2D-9903-EB750F453274}" type="presParOf" srcId="{EBB80E51-7A70-4F31-869B-5D8EEDC9C64B}" destId="{6921A5B9-7514-4FDE-B8CE-54277E68ADE3}" srcOrd="0" destOrd="0" presId="urn:microsoft.com/office/officeart/2005/8/layout/hierarchy4"/>
    <dgm:cxn modelId="{9595B014-0B17-4D4E-9698-39750F796201}" type="presParOf" srcId="{6921A5B9-7514-4FDE-B8CE-54277E68ADE3}" destId="{6394D1E3-19DB-4B84-91DC-A8D8BF66C05B}" srcOrd="0" destOrd="0" presId="urn:microsoft.com/office/officeart/2005/8/layout/hierarchy4"/>
    <dgm:cxn modelId="{51C55DDA-9E9B-41AF-8B8D-1DD9D6A6D4BB}" type="presParOf" srcId="{6921A5B9-7514-4FDE-B8CE-54277E68ADE3}" destId="{B20525A0-D190-47C6-B695-DA487F25D268}" srcOrd="1" destOrd="0" presId="urn:microsoft.com/office/officeart/2005/8/layout/hierarchy4"/>
    <dgm:cxn modelId="{0A9D2FF7-A613-4707-8012-7F5C39117DBC}" type="presParOf" srcId="{6921A5B9-7514-4FDE-B8CE-54277E68ADE3}" destId="{9B97EA5F-7E58-49BA-A89F-5B0B43865213}" srcOrd="2" destOrd="0" presId="urn:microsoft.com/office/officeart/2005/8/layout/hierarchy4"/>
    <dgm:cxn modelId="{DE15CB8A-92F2-4C27-BF7D-809F7F465749}" type="presParOf" srcId="{9B97EA5F-7E58-49BA-A89F-5B0B43865213}" destId="{805D3E7B-105D-46A2-A1C6-94DD4888A350}" srcOrd="0" destOrd="0" presId="urn:microsoft.com/office/officeart/2005/8/layout/hierarchy4"/>
    <dgm:cxn modelId="{7CBE62EF-FD3C-49F0-84A9-079D9473886C}" type="presParOf" srcId="{805D3E7B-105D-46A2-A1C6-94DD4888A350}" destId="{75013EF3-3DC7-4B24-8AE8-5EFFC866F9DC}" srcOrd="0" destOrd="0" presId="urn:microsoft.com/office/officeart/2005/8/layout/hierarchy4"/>
    <dgm:cxn modelId="{6D187403-8404-4056-B3C5-90519BA6B47B}" type="presParOf" srcId="{805D3E7B-105D-46A2-A1C6-94DD4888A350}" destId="{8F8D46E6-8029-496E-AED5-A981D25CDF57}" srcOrd="1" destOrd="0" presId="urn:microsoft.com/office/officeart/2005/8/layout/hierarchy4"/>
    <dgm:cxn modelId="{28F7E77E-4D13-4A2F-8168-31694A18470E}" type="presParOf" srcId="{805D3E7B-105D-46A2-A1C6-94DD4888A350}" destId="{EF96A6F7-71D4-4A71-A3CE-33A99418DC99}" srcOrd="2" destOrd="0" presId="urn:microsoft.com/office/officeart/2005/8/layout/hierarchy4"/>
    <dgm:cxn modelId="{60CF5351-A4D8-4FBE-AE67-6721E040D8EC}" type="presParOf" srcId="{EF96A6F7-71D4-4A71-A3CE-33A99418DC99}" destId="{FF66AD2C-2C6D-4825-9383-8E0AB06FD668}" srcOrd="0" destOrd="0" presId="urn:microsoft.com/office/officeart/2005/8/layout/hierarchy4"/>
    <dgm:cxn modelId="{8C0802DC-FDA0-41AC-94C0-A6F2A11038A1}" type="presParOf" srcId="{FF66AD2C-2C6D-4825-9383-8E0AB06FD668}" destId="{EE2F3344-1E04-40D7-AD34-0C44CA45DD93}" srcOrd="0" destOrd="0" presId="urn:microsoft.com/office/officeart/2005/8/layout/hierarchy4"/>
    <dgm:cxn modelId="{785AD7CB-89FE-4007-B6B6-063C32F0F09E}" type="presParOf" srcId="{FF66AD2C-2C6D-4825-9383-8E0AB06FD668}" destId="{53664FBE-73A4-4BFA-B671-762E7021E09F}" srcOrd="1" destOrd="0" presId="urn:microsoft.com/office/officeart/2005/8/layout/hierarchy4"/>
    <dgm:cxn modelId="{951A6E2B-A35D-4626-9ABD-A67DECF8BBBA}" type="presParOf" srcId="{EF96A6F7-71D4-4A71-A3CE-33A99418DC99}" destId="{A38FDAC1-5160-4839-BB6D-2DFC38DBC58A}" srcOrd="1" destOrd="0" presId="urn:microsoft.com/office/officeart/2005/8/layout/hierarchy4"/>
    <dgm:cxn modelId="{1A29D11B-E17D-4057-910C-5807258C1DA2}" type="presParOf" srcId="{EF96A6F7-71D4-4A71-A3CE-33A99418DC99}" destId="{4946F0F8-988D-48BF-AB40-76A71086F4DE}" srcOrd="2" destOrd="0" presId="urn:microsoft.com/office/officeart/2005/8/layout/hierarchy4"/>
    <dgm:cxn modelId="{833B0A16-3127-4491-9A76-6D55621586AD}" type="presParOf" srcId="{4946F0F8-988D-48BF-AB40-76A71086F4DE}" destId="{20FB57BC-D046-47C9-B5A5-BB230AC94576}" srcOrd="0" destOrd="0" presId="urn:microsoft.com/office/officeart/2005/8/layout/hierarchy4"/>
    <dgm:cxn modelId="{9E9EDE50-C13A-444B-96D1-CF1DB71C4AB7}" type="presParOf" srcId="{4946F0F8-988D-48BF-AB40-76A71086F4DE}" destId="{7647738F-3B4A-451D-AA89-42409F3E0ADC}" srcOrd="1" destOrd="0" presId="urn:microsoft.com/office/officeart/2005/8/layout/hierarchy4"/>
    <dgm:cxn modelId="{A68A8BA1-B39F-4679-980F-DA6F10EBFC21}" type="presParOf" srcId="{9B97EA5F-7E58-49BA-A89F-5B0B43865213}" destId="{0912930A-3425-40B3-BEDD-7DAC61EFA5D9}" srcOrd="1" destOrd="0" presId="urn:microsoft.com/office/officeart/2005/8/layout/hierarchy4"/>
    <dgm:cxn modelId="{007C70E6-3837-4CB0-B4E1-8C08134D6A59}" type="presParOf" srcId="{9B97EA5F-7E58-49BA-A89F-5B0B43865213}" destId="{6F2D52B1-9727-4B9A-8C7C-A43ABE59516F}" srcOrd="2" destOrd="0" presId="urn:microsoft.com/office/officeart/2005/8/layout/hierarchy4"/>
    <dgm:cxn modelId="{4B557EC8-9CEF-491D-9583-98BA20D64D9A}" type="presParOf" srcId="{6F2D52B1-9727-4B9A-8C7C-A43ABE59516F}" destId="{15091653-8B4B-4B33-B65A-42B50BD8D216}" srcOrd="0" destOrd="0" presId="urn:microsoft.com/office/officeart/2005/8/layout/hierarchy4"/>
    <dgm:cxn modelId="{84787831-DFF1-4169-B161-F20DED7ED8C3}" type="presParOf" srcId="{6F2D52B1-9727-4B9A-8C7C-A43ABE59516F}" destId="{14CD242A-EA61-45BD-9C81-1F55DB11627C}" srcOrd="1" destOrd="0" presId="urn:microsoft.com/office/officeart/2005/8/layout/hierarchy4"/>
    <dgm:cxn modelId="{5DA5A534-FEBD-416A-9C79-E41056E02663}" type="presParOf" srcId="{6F2D52B1-9727-4B9A-8C7C-A43ABE59516F}" destId="{F3904CFA-D868-4D4D-8B50-74A764EF9630}" srcOrd="2" destOrd="0" presId="urn:microsoft.com/office/officeart/2005/8/layout/hierarchy4"/>
    <dgm:cxn modelId="{D55E0398-7F06-41DE-946B-D313330D5D52}" type="presParOf" srcId="{F3904CFA-D868-4D4D-8B50-74A764EF9630}" destId="{43A73945-1122-439A-8F27-E1A18CBE6219}" srcOrd="0" destOrd="0" presId="urn:microsoft.com/office/officeart/2005/8/layout/hierarchy4"/>
    <dgm:cxn modelId="{48ECBFE7-2365-4A4C-8866-8A0C627899BA}" type="presParOf" srcId="{43A73945-1122-439A-8F27-E1A18CBE6219}" destId="{027BADEB-70A1-4B04-9C53-15291EF0F6A7}" srcOrd="0" destOrd="0" presId="urn:microsoft.com/office/officeart/2005/8/layout/hierarchy4"/>
    <dgm:cxn modelId="{3E8AA4D1-EC65-4FFC-A6E0-A6046C026BFF}" type="presParOf" srcId="{43A73945-1122-439A-8F27-E1A18CBE6219}" destId="{03231CDF-3AA4-46F1-B0DD-9AC57BAB5117}" srcOrd="1" destOrd="0" presId="urn:microsoft.com/office/officeart/2005/8/layout/hierarchy4"/>
    <dgm:cxn modelId="{B42750A9-E68F-4CF5-AA21-BEDDF4B6A074}" type="presParOf" srcId="{F3904CFA-D868-4D4D-8B50-74A764EF9630}" destId="{223D1B4E-03F8-427B-A0B7-66AB0F22EBEB}" srcOrd="1" destOrd="0" presId="urn:microsoft.com/office/officeart/2005/8/layout/hierarchy4"/>
    <dgm:cxn modelId="{019866DB-007A-40EC-A9FF-C2AD7E573A4B}" type="presParOf" srcId="{F3904CFA-D868-4D4D-8B50-74A764EF9630}" destId="{77831A50-957A-42EA-95CC-D7F77797531B}" srcOrd="2" destOrd="0" presId="urn:microsoft.com/office/officeart/2005/8/layout/hierarchy4"/>
    <dgm:cxn modelId="{1B3507ED-BE7C-4E1D-A9A1-B9F55846755C}" type="presParOf" srcId="{77831A50-957A-42EA-95CC-D7F77797531B}" destId="{1FF0E06C-8115-4305-BD66-70ABE8589605}" srcOrd="0" destOrd="0" presId="urn:microsoft.com/office/officeart/2005/8/layout/hierarchy4"/>
    <dgm:cxn modelId="{D909824D-9CB6-43B4-9E12-7C68AF135BF6}" type="presParOf" srcId="{77831A50-957A-42EA-95CC-D7F77797531B}" destId="{237B75AF-E9DF-444B-87AF-58B57950881B}" srcOrd="1" destOrd="0" presId="urn:microsoft.com/office/officeart/2005/8/layout/hierarchy4"/>
    <dgm:cxn modelId="{ADAEB97A-F8EA-412F-8585-C1B0B0C6FECB}" type="presParOf" srcId="{F3904CFA-D868-4D4D-8B50-74A764EF9630}" destId="{F6495AB1-4A32-4FED-BEAA-3B534A7A56C5}" srcOrd="3" destOrd="0" presId="urn:microsoft.com/office/officeart/2005/8/layout/hierarchy4"/>
    <dgm:cxn modelId="{BBDD56E7-ADC1-47E9-A971-D26AAB5116EC}" type="presParOf" srcId="{F3904CFA-D868-4D4D-8B50-74A764EF9630}" destId="{275D7F0E-112F-4A50-95BA-C241C65FC664}" srcOrd="4" destOrd="0" presId="urn:microsoft.com/office/officeart/2005/8/layout/hierarchy4"/>
    <dgm:cxn modelId="{403208AD-1032-48CA-9CA6-87D7C4ED0C39}" type="presParOf" srcId="{275D7F0E-112F-4A50-95BA-C241C65FC664}" destId="{E4BCF3A7-831B-4C14-AA03-B69CAC004AE4}" srcOrd="0" destOrd="0" presId="urn:microsoft.com/office/officeart/2005/8/layout/hierarchy4"/>
    <dgm:cxn modelId="{7D787534-74DB-46FE-956D-F5A342CB503E}" type="presParOf" srcId="{275D7F0E-112F-4A50-95BA-C241C65FC664}" destId="{9031D6B1-BA30-4814-A9F7-1B86A30B193D}" srcOrd="1" destOrd="0" presId="urn:microsoft.com/office/officeart/2005/8/layout/hierarchy4"/>
    <dgm:cxn modelId="{0C748AF6-21BF-49B9-9D24-06AF2EB91070}" type="presParOf" srcId="{F3904CFA-D868-4D4D-8B50-74A764EF9630}" destId="{9DDF3CB6-D5E9-4456-94FE-D7B2E948F1D4}" srcOrd="5" destOrd="0" presId="urn:microsoft.com/office/officeart/2005/8/layout/hierarchy4"/>
    <dgm:cxn modelId="{60FAA2E6-DA24-4E65-B8FA-04597DF49867}" type="presParOf" srcId="{F3904CFA-D868-4D4D-8B50-74A764EF9630}" destId="{5949C3D7-5FED-4677-8817-5BAC55940511}" srcOrd="6" destOrd="0" presId="urn:microsoft.com/office/officeart/2005/8/layout/hierarchy4"/>
    <dgm:cxn modelId="{A71A7DC9-D370-46B9-AC7C-FC599FDEF5D2}" type="presParOf" srcId="{5949C3D7-5FED-4677-8817-5BAC55940511}" destId="{38A912D9-E26E-4BE5-8365-AFD3593DBD24}" srcOrd="0" destOrd="0" presId="urn:microsoft.com/office/officeart/2005/8/layout/hierarchy4"/>
    <dgm:cxn modelId="{68EDE687-985B-4EBC-A877-3DDEBB63479F}" type="presParOf" srcId="{5949C3D7-5FED-4677-8817-5BAC55940511}" destId="{6746FEC9-32BE-4754-9A2F-B213611F2223}" srcOrd="1" destOrd="0" presId="urn:microsoft.com/office/officeart/2005/8/layout/hierarchy4"/>
    <dgm:cxn modelId="{9B28DF75-E0D7-48D8-9D92-3D6C80FAA7E6}" type="presParOf" srcId="{F3904CFA-D868-4D4D-8B50-74A764EF9630}" destId="{3A1977B6-61DA-45E9-95EE-36D6E90D9434}" srcOrd="7" destOrd="0" presId="urn:microsoft.com/office/officeart/2005/8/layout/hierarchy4"/>
    <dgm:cxn modelId="{114F6940-870B-43E4-9FE3-79F8E78FB851}" type="presParOf" srcId="{F3904CFA-D868-4D4D-8B50-74A764EF9630}" destId="{6B2922EF-6350-4819-AA4D-61EF96A886A4}" srcOrd="8" destOrd="0" presId="urn:microsoft.com/office/officeart/2005/8/layout/hierarchy4"/>
    <dgm:cxn modelId="{898741F5-986D-49F6-9F6D-292EAF9B7732}" type="presParOf" srcId="{6B2922EF-6350-4819-AA4D-61EF96A886A4}" destId="{2EC6DB52-AF38-4E50-947F-100FF61FE69E}" srcOrd="0" destOrd="0" presId="urn:microsoft.com/office/officeart/2005/8/layout/hierarchy4"/>
    <dgm:cxn modelId="{5FED7D78-EFC2-472E-A470-0F8A32E0CFA9}" type="presParOf" srcId="{6B2922EF-6350-4819-AA4D-61EF96A886A4}" destId="{0CAA4BA1-0566-44E8-8627-A881114E6B63}" srcOrd="1" destOrd="0" presId="urn:microsoft.com/office/officeart/2005/8/layout/hierarchy4"/>
    <dgm:cxn modelId="{16CA5221-5821-4250-AD2B-82F96AADBE36}" type="presParOf" srcId="{F3904CFA-D868-4D4D-8B50-74A764EF9630}" destId="{F6FB1340-F5B9-410F-8F28-C9060AFC1099}" srcOrd="9" destOrd="0" presId="urn:microsoft.com/office/officeart/2005/8/layout/hierarchy4"/>
    <dgm:cxn modelId="{363046AA-8D15-455C-A571-26E50BA53C2E}" type="presParOf" srcId="{F3904CFA-D868-4D4D-8B50-74A764EF9630}" destId="{E02AB7C6-398C-42DE-BF25-ABE9908BDD53}" srcOrd="10" destOrd="0" presId="urn:microsoft.com/office/officeart/2005/8/layout/hierarchy4"/>
    <dgm:cxn modelId="{C2FA5AFE-EA3B-4E2C-8491-1A4948FDC883}" type="presParOf" srcId="{E02AB7C6-398C-42DE-BF25-ABE9908BDD53}" destId="{77997D5B-03B6-4FDD-A051-73A819E42A5D}" srcOrd="0" destOrd="0" presId="urn:microsoft.com/office/officeart/2005/8/layout/hierarchy4"/>
    <dgm:cxn modelId="{83C2F4B3-61A6-4227-AC28-04D8EEF3705F}" type="presParOf" srcId="{E02AB7C6-398C-42DE-BF25-ABE9908BDD53}" destId="{EF20095A-3FEA-4B74-BF4A-F6AFFC0D35A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16578-353A-4134-AF9C-921EFBCE18C3}">
      <dsp:nvSpPr>
        <dsp:cNvPr id="0" name=""/>
        <dsp:cNvSpPr/>
      </dsp:nvSpPr>
      <dsp:spPr>
        <a:xfrm rot="5400000">
          <a:off x="-176805" y="725044"/>
          <a:ext cx="1469383" cy="1028568"/>
        </a:xfrm>
        <a:prstGeom prst="chevron">
          <a:avLst/>
        </a:prstGeom>
        <a:solidFill>
          <a:schemeClr val="accent3">
            <a:lumMod val="5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Бюджетная устойчивость</a:t>
          </a:r>
          <a:endParaRPr lang="ru-RU" sz="1100" kern="1200" dirty="0"/>
        </a:p>
      </dsp:txBody>
      <dsp:txXfrm rot="-5400000">
        <a:off x="43603" y="1018920"/>
        <a:ext cx="1028568" cy="440815"/>
      </dsp:txXfrm>
    </dsp:sp>
    <dsp:sp modelId="{4521E3DF-97FF-40C2-BB75-B7E8F9DE83A0}">
      <dsp:nvSpPr>
        <dsp:cNvPr id="0" name=""/>
        <dsp:cNvSpPr/>
      </dsp:nvSpPr>
      <dsp:spPr>
        <a:xfrm rot="5400000">
          <a:off x="3731985" y="-2453209"/>
          <a:ext cx="1881402" cy="68707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обеспечение сбалансированности местного бюджета </a:t>
          </a:r>
          <a:r>
            <a:rPr lang="ru-RU" sz="1200" kern="1200" dirty="0" err="1" smtClean="0"/>
            <a:t>Сельцовского</a:t>
          </a:r>
          <a:r>
            <a:rPr lang="ru-RU" sz="1200" kern="12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200" kern="1200" dirty="0"/>
        </a:p>
      </dsp:txBody>
      <dsp:txXfrm rot="-5400000">
        <a:off x="1237290" y="133328"/>
        <a:ext cx="6778950" cy="1697718"/>
      </dsp:txXfrm>
    </dsp:sp>
    <dsp:sp modelId="{518DB4BD-77BF-41DE-AA8F-13B21347DC90}">
      <dsp:nvSpPr>
        <dsp:cNvPr id="0" name=""/>
        <dsp:cNvSpPr/>
      </dsp:nvSpPr>
      <dsp:spPr>
        <a:xfrm rot="5400000">
          <a:off x="-176805" y="2395989"/>
          <a:ext cx="1469383" cy="1028568"/>
        </a:xfrm>
        <a:prstGeom prst="chevron">
          <a:avLst/>
        </a:prstGeom>
        <a:solidFill>
          <a:schemeClr val="accent5">
            <a:lumMod val="75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Социальная ориентированность</a:t>
          </a:r>
          <a:endParaRPr lang="ru-RU" sz="1050" kern="1200" dirty="0"/>
        </a:p>
      </dsp:txBody>
      <dsp:txXfrm rot="-5400000">
        <a:off x="43603" y="2689865"/>
        <a:ext cx="1028568" cy="440815"/>
      </dsp:txXfrm>
    </dsp:sp>
    <dsp:sp modelId="{F9F07F7A-1221-4F70-849C-D1040F0874B5}">
      <dsp:nvSpPr>
        <dsp:cNvPr id="0" name=""/>
        <dsp:cNvSpPr/>
      </dsp:nvSpPr>
      <dsp:spPr>
        <a:xfrm rot="5400000">
          <a:off x="3889463" y="-622625"/>
          <a:ext cx="1662364" cy="70179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200" kern="1200" dirty="0"/>
        </a:p>
      </dsp:txBody>
      <dsp:txXfrm rot="-5400000">
        <a:off x="1211691" y="2136297"/>
        <a:ext cx="6936759" cy="1500064"/>
      </dsp:txXfrm>
    </dsp:sp>
    <dsp:sp modelId="{A7633E54-9DDB-4C3D-B5B2-80FCF15176AE}">
      <dsp:nvSpPr>
        <dsp:cNvPr id="0" name=""/>
        <dsp:cNvSpPr/>
      </dsp:nvSpPr>
      <dsp:spPr>
        <a:xfrm rot="5400000">
          <a:off x="-145043" y="3935600"/>
          <a:ext cx="1469383" cy="1028568"/>
        </a:xfrm>
        <a:prstGeom prst="chevron">
          <a:avLst/>
        </a:prstGeom>
        <a:solidFill>
          <a:schemeClr val="tx2">
            <a:lumMod val="75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Модернизация</a:t>
          </a:r>
          <a:endParaRPr lang="ru-RU" sz="1050" kern="1200" dirty="0"/>
        </a:p>
      </dsp:txBody>
      <dsp:txXfrm rot="-5400000">
        <a:off x="75365" y="4229476"/>
        <a:ext cx="1028568" cy="440815"/>
      </dsp:txXfrm>
    </dsp:sp>
    <dsp:sp modelId="{12CB27F7-F5B6-4542-9B54-BFA9A132435E}">
      <dsp:nvSpPr>
        <dsp:cNvPr id="0" name=""/>
        <dsp:cNvSpPr/>
      </dsp:nvSpPr>
      <dsp:spPr>
        <a:xfrm rot="5400000">
          <a:off x="4058177" y="968658"/>
          <a:ext cx="1316222" cy="70266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повышение прозрачности и открытости бюджетной системы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200" kern="1200" dirty="0"/>
        </a:p>
      </dsp:txBody>
      <dsp:txXfrm rot="-5400000">
        <a:off x="1202978" y="3888111"/>
        <a:ext cx="6962369" cy="1187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4D1E3-19DB-4B84-91DC-A8D8BF66C05B}">
      <dsp:nvSpPr>
        <dsp:cNvPr id="0" name=""/>
        <dsp:cNvSpPr/>
      </dsp:nvSpPr>
      <dsp:spPr>
        <a:xfrm>
          <a:off x="6113" y="0"/>
          <a:ext cx="8706835" cy="125214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b="1" kern="1200" dirty="0" smtClean="0"/>
            <a:t> </a:t>
          </a:r>
          <a:r>
            <a:rPr lang="ru-RU" sz="3200" b="1" kern="1200" dirty="0" smtClean="0">
              <a:solidFill>
                <a:schemeClr val="accent6">
                  <a:lumMod val="50000"/>
                </a:schemeClr>
              </a:solidFill>
            </a:rPr>
            <a:t>312,5 млн. рублей</a:t>
          </a:r>
          <a:endParaRPr lang="ru-RU" sz="32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2787" y="36674"/>
        <a:ext cx="8633487" cy="1178792"/>
      </dsp:txXfrm>
    </dsp:sp>
    <dsp:sp modelId="{75013EF3-3DC7-4B24-8AE8-5EFFC866F9DC}">
      <dsp:nvSpPr>
        <dsp:cNvPr id="0" name=""/>
        <dsp:cNvSpPr/>
      </dsp:nvSpPr>
      <dsp:spPr>
        <a:xfrm>
          <a:off x="1080334" y="1367642"/>
          <a:ext cx="3579188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Налоговые и неналоговые (собственные)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117,0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млн.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(37,45%)</a:t>
          </a:r>
          <a:endParaRPr lang="ru-RU" sz="1400" b="1" kern="1200" dirty="0"/>
        </a:p>
      </dsp:txBody>
      <dsp:txXfrm>
        <a:off x="1117008" y="1404316"/>
        <a:ext cx="3505840" cy="1178792"/>
      </dsp:txXfrm>
    </dsp:sp>
    <dsp:sp modelId="{EE2F3344-1E04-40D7-AD34-0C44CA45DD93}">
      <dsp:nvSpPr>
        <dsp:cNvPr id="0" name=""/>
        <dsp:cNvSpPr/>
      </dsp:nvSpPr>
      <dsp:spPr>
        <a:xfrm>
          <a:off x="0" y="2808741"/>
          <a:ext cx="899962" cy="125525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НДФЛ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67,5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26359" y="2835100"/>
        <a:ext cx="847244" cy="1202540"/>
      </dsp:txXfrm>
    </dsp:sp>
    <dsp:sp modelId="{20FB57BC-D046-47C9-B5A5-BB230AC94576}">
      <dsp:nvSpPr>
        <dsp:cNvPr id="0" name=""/>
        <dsp:cNvSpPr/>
      </dsp:nvSpPr>
      <dsp:spPr>
        <a:xfrm>
          <a:off x="1335040" y="2805529"/>
          <a:ext cx="807315" cy="1252140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Акцизы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2,9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1358685" y="2829174"/>
        <a:ext cx="760025" cy="1204850"/>
      </dsp:txXfrm>
    </dsp:sp>
    <dsp:sp modelId="{15091653-8B4B-4B33-B65A-42B50BD8D216}">
      <dsp:nvSpPr>
        <dsp:cNvPr id="0" name=""/>
        <dsp:cNvSpPr/>
      </dsp:nvSpPr>
      <dsp:spPr>
        <a:xfrm>
          <a:off x="6135943" y="1367644"/>
          <a:ext cx="2277501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Безвозмездные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195,5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млн. рублей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(62,55%)</a:t>
          </a:r>
          <a:endParaRPr lang="ru-RU" sz="1600" b="1" kern="1200" dirty="0"/>
        </a:p>
      </dsp:txBody>
      <dsp:txXfrm>
        <a:off x="6172617" y="1404318"/>
        <a:ext cx="2204153" cy="1178792"/>
      </dsp:txXfrm>
    </dsp:sp>
    <dsp:sp modelId="{027BADEB-70A1-4B04-9C53-15291EF0F6A7}">
      <dsp:nvSpPr>
        <dsp:cNvPr id="0" name=""/>
        <dsp:cNvSpPr/>
      </dsp:nvSpPr>
      <dsp:spPr>
        <a:xfrm>
          <a:off x="2569703" y="2805529"/>
          <a:ext cx="812061" cy="1252140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Налог на совокупный доход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4,4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2593487" y="2829313"/>
        <a:ext cx="764493" cy="1204572"/>
      </dsp:txXfrm>
    </dsp:sp>
    <dsp:sp modelId="{1FF0E06C-8115-4305-BD66-70ABE8589605}">
      <dsp:nvSpPr>
        <dsp:cNvPr id="0" name=""/>
        <dsp:cNvSpPr/>
      </dsp:nvSpPr>
      <dsp:spPr>
        <a:xfrm>
          <a:off x="3494214" y="2805529"/>
          <a:ext cx="812061" cy="125214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Налоги на имущество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27,9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</a:t>
          </a:r>
          <a:r>
            <a:rPr lang="ru-RU" sz="800" kern="1200" dirty="0" smtClean="0"/>
            <a:t>й</a:t>
          </a:r>
          <a:endParaRPr lang="ru-RU" sz="800" kern="1200" dirty="0"/>
        </a:p>
      </dsp:txBody>
      <dsp:txXfrm>
        <a:off x="3517998" y="2829313"/>
        <a:ext cx="764493" cy="1204572"/>
      </dsp:txXfrm>
    </dsp:sp>
    <dsp:sp modelId="{E4BCF3A7-831B-4C14-AA03-B69CAC004AE4}">
      <dsp:nvSpPr>
        <dsp:cNvPr id="0" name=""/>
        <dsp:cNvSpPr/>
      </dsp:nvSpPr>
      <dsp:spPr>
        <a:xfrm>
          <a:off x="4418718" y="2805529"/>
          <a:ext cx="812061" cy="1252140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bg1"/>
              </a:solidFill>
            </a:rPr>
            <a:t> </a:t>
          </a:r>
          <a:r>
            <a:rPr lang="ru-RU" sz="800" b="1" kern="1200" dirty="0" smtClean="0">
              <a:solidFill>
                <a:schemeClr val="bg1"/>
              </a:solidFill>
            </a:rPr>
            <a:t>Неналоговые доходы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12,8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 млн. рублей</a:t>
          </a:r>
          <a:endParaRPr lang="ru-RU" sz="800" b="1" kern="1200" dirty="0">
            <a:solidFill>
              <a:schemeClr val="bg1"/>
            </a:solidFill>
          </a:endParaRPr>
        </a:p>
      </dsp:txBody>
      <dsp:txXfrm>
        <a:off x="4442502" y="2829313"/>
        <a:ext cx="764493" cy="1204572"/>
      </dsp:txXfrm>
    </dsp:sp>
    <dsp:sp modelId="{38A912D9-E26E-4BE5-8365-AFD3593DBD24}">
      <dsp:nvSpPr>
        <dsp:cNvPr id="0" name=""/>
        <dsp:cNvSpPr/>
      </dsp:nvSpPr>
      <dsp:spPr>
        <a:xfrm>
          <a:off x="6069781" y="2805529"/>
          <a:ext cx="812061" cy="1252140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Дотации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33,9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6093565" y="2829313"/>
        <a:ext cx="764493" cy="1204572"/>
      </dsp:txXfrm>
    </dsp:sp>
    <dsp:sp modelId="{2EC6DB52-AF38-4E50-947F-100FF61FE69E}">
      <dsp:nvSpPr>
        <dsp:cNvPr id="0" name=""/>
        <dsp:cNvSpPr/>
      </dsp:nvSpPr>
      <dsp:spPr>
        <a:xfrm>
          <a:off x="6994292" y="2805529"/>
          <a:ext cx="812061" cy="1252140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Субсидии 29,1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7018076" y="2829313"/>
        <a:ext cx="764493" cy="1204572"/>
      </dsp:txXfrm>
    </dsp:sp>
    <dsp:sp modelId="{77997D5B-03B6-4FDD-A051-73A819E42A5D}">
      <dsp:nvSpPr>
        <dsp:cNvPr id="0" name=""/>
        <dsp:cNvSpPr/>
      </dsp:nvSpPr>
      <dsp:spPr>
        <a:xfrm>
          <a:off x="7889009" y="2806844"/>
          <a:ext cx="812061" cy="1252140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Субвенции 132,4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7912793" y="2830628"/>
        <a:ext cx="764493" cy="1204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7BCC2-B64E-4BB2-A3C5-48D5E4C7C657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FF54D-43EC-459A-A72F-184205CB8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41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2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6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64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21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24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339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276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355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282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821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08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95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689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9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98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5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44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5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63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988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  <p:sldLayoutId id="2147484157" r:id="rId12"/>
    <p:sldLayoutId id="2147484158" r:id="rId13"/>
    <p:sldLayoutId id="2147484159" r:id="rId14"/>
    <p:sldLayoutId id="2147484160" r:id="rId15"/>
    <p:sldLayoutId id="2147484161" r:id="rId16"/>
    <p:sldLayoutId id="21474841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msel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ru-RU" sz="4400" b="1" dirty="0" smtClean="0"/>
              <a:t>Бюджет для граждан</a:t>
            </a:r>
            <a:br>
              <a:rPr lang="ru-RU" sz="4400" b="1" dirty="0" smtClean="0"/>
            </a:b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1600" dirty="0" smtClean="0"/>
              <a:t>Финансовый отдел администрации </a:t>
            </a:r>
            <a:br>
              <a:rPr lang="ru-RU" sz="1600" dirty="0" smtClean="0"/>
            </a:br>
            <a:r>
              <a:rPr lang="ru-RU" sz="1600" dirty="0"/>
              <a:t>г</a:t>
            </a:r>
            <a:r>
              <a:rPr lang="ru-RU" sz="1600" dirty="0" smtClean="0"/>
              <a:t>орода Сельцо</a:t>
            </a:r>
            <a:br>
              <a:rPr lang="ru-RU" sz="1600" dirty="0" smtClean="0"/>
            </a:br>
            <a:r>
              <a:rPr lang="en-US" sz="1600" cap="small" dirty="0" smtClean="0">
                <a:hlinkClick r:id="rId2"/>
              </a:rPr>
              <a:t>www.admsel.ru</a:t>
            </a:r>
            <a:r>
              <a:rPr lang="ru-RU" sz="1600" cap="small" dirty="0" smtClean="0"/>
              <a:t/>
            </a:r>
            <a:br>
              <a:rPr lang="ru-RU" sz="1600" cap="small" dirty="0" smtClean="0"/>
            </a:br>
            <a:r>
              <a:rPr lang="ru-RU" sz="1600" cap="small" dirty="0" smtClean="0"/>
              <a:t>(4832) 97-26-65</a:t>
            </a:r>
            <a:endParaRPr lang="ru-RU" cap="small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3301216"/>
            <a:ext cx="1981200" cy="2952328"/>
          </a:xfrm>
        </p:spPr>
        <p:txBody>
          <a:bodyPr>
            <a:noAutofit/>
          </a:bodyPr>
          <a:lstStyle/>
          <a:p>
            <a:r>
              <a:rPr lang="ru-RU" sz="1200" dirty="0" smtClean="0"/>
              <a:t>К Решению Совета народных депутатов города Сельцо «</a:t>
            </a:r>
            <a:r>
              <a:rPr lang="ru-RU" sz="1200" b="1" dirty="0"/>
              <a:t>О бюджете муниципального образования «</a:t>
            </a:r>
            <a:r>
              <a:rPr lang="ru-RU" sz="1200" b="1" dirty="0" err="1"/>
              <a:t>Сельцовский</a:t>
            </a:r>
            <a:r>
              <a:rPr lang="ru-RU" sz="1200" b="1" dirty="0"/>
              <a:t> городской округ» (местном бюджете) на </a:t>
            </a:r>
            <a:r>
              <a:rPr lang="ru-RU" sz="1200" b="1" dirty="0" smtClean="0"/>
              <a:t>2021 </a:t>
            </a:r>
            <a:r>
              <a:rPr lang="ru-RU" sz="1200" b="1" dirty="0"/>
              <a:t>год</a:t>
            </a:r>
            <a:br>
              <a:rPr lang="ru-RU" sz="1200" b="1" dirty="0"/>
            </a:br>
            <a:r>
              <a:rPr lang="ru-RU" sz="1200" b="1" dirty="0"/>
              <a:t>и на плановый период </a:t>
            </a:r>
            <a:r>
              <a:rPr lang="ru-RU" sz="1200" b="1" dirty="0" smtClean="0"/>
              <a:t>2022 </a:t>
            </a:r>
            <a:r>
              <a:rPr lang="ru-RU" sz="1200" b="1" dirty="0"/>
              <a:t>и </a:t>
            </a:r>
            <a:r>
              <a:rPr lang="ru-RU" sz="1200" b="1" dirty="0" smtClean="0"/>
              <a:t>2023 годов»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0777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rmAutofit fontScale="90000"/>
          </a:bodyPr>
          <a:lstStyle/>
          <a:p>
            <a:r>
              <a:rPr lang="ru-RU" sz="1800" b="1" dirty="0"/>
              <a:t>Муниципальная программа «Реализация полномочий исполнительно-распорядительного органа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округа»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2237297"/>
            <a:ext cx="2592288" cy="2664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8128" y="1983732"/>
            <a:ext cx="2880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srgbClr val="002060"/>
                </a:solidFill>
              </a:rPr>
              <a:t>Муниципальная </a:t>
            </a:r>
            <a:r>
              <a:rPr lang="ru-RU" sz="1000" dirty="0">
                <a:solidFill>
                  <a:srgbClr val="002060"/>
                </a:solidFill>
              </a:rPr>
              <a:t>программа  направлена на эффективное управление всеми социально-экономическими процессами на территории города и улучшение качества жизни населения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8144" y="2103588"/>
            <a:ext cx="31683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/>
              <a:t>Основные задачи </a:t>
            </a:r>
            <a:r>
              <a:rPr lang="ru-RU" sz="1000" dirty="0"/>
              <a:t>муниципальной </a:t>
            </a:r>
            <a:r>
              <a:rPr lang="ru-RU" sz="1000" dirty="0" smtClean="0"/>
              <a:t>программы:</a:t>
            </a:r>
          </a:p>
          <a:p>
            <a:pPr marL="171450" indent="-171450" algn="just">
              <a:buFontTx/>
              <a:buChar char="-"/>
            </a:pPr>
            <a:r>
              <a:rPr lang="ru-RU" sz="1000" dirty="0"/>
              <a:t>о</a:t>
            </a:r>
            <a:r>
              <a:rPr lang="ru-RU" sz="1000" dirty="0" smtClean="0"/>
              <a:t>беспечение исполнения полномочий ОМС;</a:t>
            </a:r>
          </a:p>
          <a:p>
            <a:pPr marL="171450" indent="-171450" algn="just">
              <a:buFontTx/>
              <a:buChar char="-"/>
            </a:pPr>
            <a:r>
              <a:rPr lang="ru-RU" sz="1000" dirty="0"/>
              <a:t>обеспечение первичного   воинского </a:t>
            </a:r>
            <a:r>
              <a:rPr lang="ru-RU" sz="1000" dirty="0" smtClean="0"/>
              <a:t>учета;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обеспечение готовности администрации города Сельцо </a:t>
            </a:r>
            <a:r>
              <a:rPr lang="ru-RU" sz="1000" dirty="0" smtClean="0"/>
              <a:t>к возникновению ЧС;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выполнение мероприятий по гражданской </a:t>
            </a:r>
            <a:r>
              <a:rPr lang="ru-RU" sz="1000" dirty="0" smtClean="0"/>
              <a:t>обороне;</a:t>
            </a:r>
          </a:p>
          <a:p>
            <a:pPr marL="171450" indent="-171450">
              <a:buFontTx/>
              <a:buChar char="-"/>
            </a:pPr>
            <a:r>
              <a:rPr lang="ru-RU" sz="1000" dirty="0" smtClean="0"/>
              <a:t>обеспечение населения качественными услугами городской бани;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обеспечение </a:t>
            </a:r>
            <a:r>
              <a:rPr lang="ru-RU" sz="1000" dirty="0" smtClean="0"/>
              <a:t>деятельности МФЦ;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содержание автомобильных дорог общего пользования местного </a:t>
            </a:r>
            <a:r>
              <a:rPr lang="ru-RU" sz="1000" dirty="0" smtClean="0"/>
              <a:t>значения;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повышение уровня благоустройства городского </a:t>
            </a:r>
            <a:r>
              <a:rPr lang="ru-RU" sz="1000" dirty="0" smtClean="0"/>
              <a:t>округа;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создание благоприятных условий проживания </a:t>
            </a:r>
            <a:r>
              <a:rPr lang="ru-RU" sz="1000" dirty="0" smtClean="0"/>
              <a:t>граждан</a:t>
            </a:r>
          </a:p>
          <a:p>
            <a:pPr marL="171450" indent="-171450">
              <a:buFontTx/>
              <a:buChar char="-"/>
            </a:pPr>
            <a:r>
              <a:rPr lang="ru-RU" sz="1000" dirty="0" smtClean="0"/>
              <a:t>защита </a:t>
            </a:r>
            <a:r>
              <a:rPr lang="ru-RU" sz="1000" dirty="0"/>
              <a:t>прав и законных интересов несовершеннолетних лиц из числа детей –сирот и детей, оставшихся без попечения </a:t>
            </a:r>
            <a:r>
              <a:rPr lang="ru-RU" sz="1000" dirty="0" smtClean="0"/>
              <a:t>родителей;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предупреждение и ликвидация заразных и иных болезней </a:t>
            </a:r>
            <a:r>
              <a:rPr lang="ru-RU" sz="1000" dirty="0" smtClean="0"/>
              <a:t>животных;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реализация проекта «Чистая вода</a:t>
            </a:r>
            <a:r>
              <a:rPr lang="ru-RU" sz="1000" dirty="0" smtClean="0"/>
              <a:t>»</a:t>
            </a:r>
            <a:endParaRPr lang="ru-RU" sz="1200" dirty="0" smtClean="0"/>
          </a:p>
          <a:p>
            <a:pPr marL="171450" indent="-171450">
              <a:buFontTx/>
              <a:buChar char="-"/>
            </a:pP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16373" y="2845507"/>
            <a:ext cx="3103499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srgbClr val="7030A0"/>
                </a:solidFill>
              </a:rPr>
              <a:t>В рамках программы реализуются семь муниципальных подпрограмм:</a:t>
            </a:r>
          </a:p>
          <a:p>
            <a:pPr algn="just"/>
            <a:r>
              <a:rPr lang="ru-RU" sz="900" dirty="0" smtClean="0"/>
              <a:t>1. Обеспечение </a:t>
            </a:r>
            <a:r>
              <a:rPr lang="ru-RU" sz="900" dirty="0"/>
              <a:t>первичных мер пожарной безопасности </a:t>
            </a:r>
            <a:r>
              <a:rPr lang="ru-RU" sz="900" dirty="0" err="1"/>
              <a:t>Сельцовского</a:t>
            </a:r>
            <a:r>
              <a:rPr lang="ru-RU" sz="900" dirty="0"/>
              <a:t> городского </a:t>
            </a:r>
            <a:r>
              <a:rPr lang="ru-RU" sz="900" dirty="0" smtClean="0"/>
              <a:t>округа</a:t>
            </a:r>
            <a:r>
              <a:rPr lang="ru-RU" sz="900" dirty="0"/>
              <a:t> </a:t>
            </a:r>
          </a:p>
          <a:p>
            <a:pPr algn="just"/>
            <a:r>
              <a:rPr lang="ru-RU" sz="900" dirty="0" smtClean="0"/>
              <a:t>2. Энергосбережение </a:t>
            </a:r>
            <a:r>
              <a:rPr lang="ru-RU" sz="900" dirty="0"/>
              <a:t>и повышение энергетической </a:t>
            </a:r>
            <a:r>
              <a:rPr lang="ru-RU" sz="900" dirty="0" smtClean="0"/>
              <a:t>эффективности</a:t>
            </a:r>
            <a:r>
              <a:rPr lang="ru-RU" sz="900" dirty="0"/>
              <a:t> </a:t>
            </a:r>
          </a:p>
          <a:p>
            <a:pPr algn="just"/>
            <a:r>
              <a:rPr lang="ru-RU" sz="900" dirty="0"/>
              <a:t>3</a:t>
            </a:r>
            <a:r>
              <a:rPr lang="ru-RU" sz="900" dirty="0" smtClean="0"/>
              <a:t>. Улучшение </a:t>
            </a:r>
            <a:r>
              <a:rPr lang="ru-RU" sz="900" dirty="0"/>
              <a:t>условий и охраны </a:t>
            </a:r>
            <a:r>
              <a:rPr lang="ru-RU" sz="900" dirty="0" smtClean="0"/>
              <a:t>труда</a:t>
            </a:r>
            <a:endParaRPr lang="ru-RU" sz="900" dirty="0"/>
          </a:p>
          <a:p>
            <a:pPr algn="just"/>
            <a:r>
              <a:rPr lang="ru-RU" sz="900" dirty="0"/>
              <a:t>4</a:t>
            </a:r>
            <a:r>
              <a:rPr lang="ru-RU" sz="900" dirty="0" smtClean="0"/>
              <a:t>. Повышение </a:t>
            </a:r>
            <a:r>
              <a:rPr lang="ru-RU" sz="900" dirty="0"/>
              <a:t>эффективности и безопасности функционирования автомобильных дорог </a:t>
            </a:r>
            <a:r>
              <a:rPr lang="ru-RU" sz="900" dirty="0" err="1"/>
              <a:t>Сельцовского</a:t>
            </a:r>
            <a:r>
              <a:rPr lang="ru-RU" sz="900" dirty="0"/>
              <a:t> городского </a:t>
            </a:r>
            <a:r>
              <a:rPr lang="ru-RU" sz="900" dirty="0" smtClean="0"/>
              <a:t>округа</a:t>
            </a:r>
            <a:r>
              <a:rPr lang="ru-RU" sz="900" dirty="0"/>
              <a:t> </a:t>
            </a:r>
          </a:p>
          <a:p>
            <a:pPr algn="just"/>
            <a:r>
              <a:rPr lang="ru-RU" sz="900" dirty="0" smtClean="0"/>
              <a:t>5. Эффективное </a:t>
            </a:r>
            <a:r>
              <a:rPr lang="ru-RU" sz="900" dirty="0"/>
              <a:t>управление и распоряжение муниципальным </a:t>
            </a:r>
            <a:r>
              <a:rPr lang="ru-RU" sz="900" dirty="0" smtClean="0"/>
              <a:t>имуществом</a:t>
            </a:r>
            <a:r>
              <a:rPr lang="ru-RU" sz="900" dirty="0"/>
              <a:t> </a:t>
            </a:r>
          </a:p>
          <a:p>
            <a:pPr algn="just"/>
            <a:r>
              <a:rPr lang="ru-RU" sz="900" dirty="0"/>
              <a:t>6</a:t>
            </a:r>
            <a:r>
              <a:rPr lang="ru-RU" sz="900" dirty="0" smtClean="0"/>
              <a:t>. Реализация </a:t>
            </a:r>
            <a:r>
              <a:rPr lang="ru-RU" sz="900" dirty="0"/>
              <a:t>мероприятий, направленных на развитие жилищно-коммунального хозяйства, благоустройства и охрану окружающей среды» </a:t>
            </a:r>
          </a:p>
          <a:p>
            <a:pPr algn="just"/>
            <a:r>
              <a:rPr lang="ru-RU" sz="900" dirty="0"/>
              <a:t>«Предоставление мер социальной поддержки и социальных гарантий </a:t>
            </a:r>
            <a:r>
              <a:rPr lang="ru-RU" sz="900" dirty="0" smtClean="0"/>
              <a:t>гражданам</a:t>
            </a:r>
            <a:endParaRPr lang="ru-RU" sz="900" dirty="0"/>
          </a:p>
          <a:p>
            <a:pPr algn="just"/>
            <a:endParaRPr lang="ru-RU" sz="1200" dirty="0" smtClean="0">
              <a:solidFill>
                <a:srgbClr val="7030A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16800"/>
              </p:ext>
            </p:extLst>
          </p:nvPr>
        </p:nvGraphicFramePr>
        <p:xfrm>
          <a:off x="208128" y="5373216"/>
          <a:ext cx="5660016" cy="1296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608"/>
                <a:gridCol w="1224136"/>
                <a:gridCol w="1224136"/>
                <a:gridCol w="1224136"/>
              </a:tblGrid>
              <a:tr h="75852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Объем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финансирования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2021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2022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761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Всего,  тыс. рублей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73 637,7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70 166,4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83 087,8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0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omain\Общая\!Именные\АФОНИНА О.В\ФОТО\Фото школ\фасады детских садов\школа №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75032"/>
            <a:ext cx="3024335" cy="170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Муниципальная программа «Развитие системы образования </a:t>
            </a:r>
            <a:r>
              <a:rPr lang="ru-RU" sz="1600" b="1" dirty="0" err="1" smtClean="0"/>
              <a:t>Сельцовского</a:t>
            </a:r>
            <a:r>
              <a:rPr lang="ru-RU" sz="1600" b="1" dirty="0" smtClean="0"/>
              <a:t> городского округа»</a:t>
            </a:r>
            <a:endParaRPr lang="ru-RU" sz="1600" b="1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3970784" cy="487828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45720" indent="0" algn="ctr">
              <a:buNone/>
            </a:pPr>
            <a:endParaRPr lang="ru-RU" sz="1400" dirty="0" smtClean="0"/>
          </a:p>
          <a:p>
            <a:pPr marL="45720" indent="0" algn="ctr">
              <a:buNone/>
            </a:pPr>
            <a:endParaRPr lang="ru-RU" sz="1400" dirty="0"/>
          </a:p>
          <a:p>
            <a:pPr marL="45720" indent="0" algn="ctr">
              <a:buNone/>
            </a:pPr>
            <a:endParaRPr lang="ru-RU" sz="1400" b="1" dirty="0" smtClean="0"/>
          </a:p>
          <a:p>
            <a:pPr marL="45720" indent="0" algn="ctr">
              <a:buNone/>
            </a:pPr>
            <a:r>
              <a:rPr lang="ru-RU" sz="1400" b="1" dirty="0" smtClean="0"/>
              <a:t>Объем финансирования расходов по муниципальной программе на 2021 год  составляет</a:t>
            </a:r>
          </a:p>
          <a:p>
            <a:pPr marL="45720" indent="0" algn="ctr">
              <a:buNone/>
            </a:pPr>
            <a:r>
              <a:rPr lang="ru-RU" sz="1400" b="1" dirty="0" smtClean="0"/>
              <a:t>163,7 млн. рублей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211960" y="2204864"/>
            <a:ext cx="4244280" cy="4176464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1200" b="1" dirty="0" smtClean="0"/>
              <a:t>Цели:</a:t>
            </a:r>
          </a:p>
          <a:p>
            <a:pPr marL="45720" indent="0" algn="just">
              <a:buNone/>
            </a:pPr>
            <a:r>
              <a:rPr lang="ru-RU" sz="1200" dirty="0" smtClean="0"/>
              <a:t>-</a:t>
            </a:r>
            <a:r>
              <a:rPr lang="ru-RU" sz="1200" dirty="0"/>
              <a:t>эффективное исполнение полномочий Отдела образования администрации г. Сельцо;</a:t>
            </a:r>
          </a:p>
          <a:p>
            <a:pPr marL="45720" indent="0" algn="just">
              <a:buNone/>
            </a:pPr>
            <a:r>
              <a:rPr lang="ru-RU" sz="1200" dirty="0"/>
              <a:t>-обеспечение высокого качества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pPr marL="45720" indent="0" algn="just">
              <a:buNone/>
            </a:pPr>
            <a:r>
              <a:rPr lang="ru-RU" sz="1200" dirty="0"/>
              <a:t>-социальная поддержка в сфере образования</a:t>
            </a:r>
            <a:r>
              <a:rPr lang="ru-RU" sz="1200" dirty="0" smtClean="0"/>
              <a:t>.</a:t>
            </a:r>
          </a:p>
          <a:p>
            <a:pPr marL="45720" indent="0">
              <a:buNone/>
            </a:pPr>
            <a:r>
              <a:rPr lang="ru-RU" sz="1200" b="1" dirty="0" smtClean="0"/>
              <a:t>Задачи:</a:t>
            </a:r>
            <a:endParaRPr lang="ru-RU" sz="1200" dirty="0"/>
          </a:p>
          <a:p>
            <a:pPr algn="just"/>
            <a:r>
              <a:rPr lang="ru-RU" sz="1200" dirty="0"/>
              <a:t>- реализация государственной политики в сфере образования на территории </a:t>
            </a:r>
            <a:r>
              <a:rPr lang="ru-RU" sz="1200" dirty="0" err="1"/>
              <a:t>Сельцовского</a:t>
            </a:r>
            <a:r>
              <a:rPr lang="ru-RU" sz="1200" dirty="0"/>
              <a:t> городского округа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-повышение доступности и качества предоставления дошкольного, общего образования, дополнительного образования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-проведение оздоровительной кампании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 реализация мер государственной поддержки работников образования</a:t>
            </a:r>
            <a:r>
              <a:rPr lang="ru-RU" sz="1200" dirty="0" smtClean="0"/>
              <a:t>;</a:t>
            </a:r>
            <a:endParaRPr lang="ru-RU" sz="1200" dirty="0"/>
          </a:p>
          <a:p>
            <a:pPr algn="just"/>
            <a:r>
              <a:rPr lang="ru-RU" sz="1200" dirty="0"/>
              <a:t>-предоставление компенсации части родительской платы за содержание ребенка в образовательных учреждениях, реализующих основную общеобразовательную программу дошкольного образования.</a:t>
            </a:r>
          </a:p>
          <a:p>
            <a:pPr marL="45720" indent="0">
              <a:buNone/>
            </a:pPr>
            <a:endParaRPr lang="ru-RU" sz="1200" dirty="0"/>
          </a:p>
        </p:txBody>
      </p:sp>
      <p:pic>
        <p:nvPicPr>
          <p:cNvPr id="1027" name="Picture 3" descr="\\domain\Общая\!Именные\АФОНИНА О.В\ФОТО\Фото школ\фасады детских садов\д.с. №2 Чебураш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07" y="4826043"/>
            <a:ext cx="3294963" cy="185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9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Муниципальная </a:t>
            </a:r>
            <a:r>
              <a:rPr lang="ru-RU" sz="1800" b="1" dirty="0"/>
              <a:t>программа «Управление муниципальными финансами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</a:t>
            </a:r>
            <a:r>
              <a:rPr lang="ru-RU" sz="1800" b="1" dirty="0" smtClean="0"/>
              <a:t>округа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988840"/>
            <a:ext cx="87129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Цель: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долгосрочной сбалансированности и устойчивости бюджетной системы, повышение качества управления общественными финансами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/>
              <a:t>Задачами муниципальной программы являются: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устойчивости бюджетной системы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 путем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проведения сбалансированной финансовой политики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    внедрение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современных методов и технологий управления муниципальными финансами;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условий для эффективного и ответственного управления муниципальными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финансами</a:t>
            </a:r>
            <a:r>
              <a:rPr lang="ru-RU" sz="1400" dirty="0" smtClean="0"/>
              <a:t>.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200" b="1" dirty="0" smtClean="0"/>
              <a:t>Структура расходов на реализацию программы</a:t>
            </a:r>
          </a:p>
          <a:p>
            <a:pPr algn="r"/>
            <a:r>
              <a:rPr lang="ru-RU" sz="1200" b="1" dirty="0" smtClean="0"/>
              <a:t>рублей</a:t>
            </a:r>
            <a:endParaRPr lang="ru-RU" sz="12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908377"/>
              </p:ext>
            </p:extLst>
          </p:nvPr>
        </p:nvGraphicFramePr>
        <p:xfrm>
          <a:off x="179510" y="4491121"/>
          <a:ext cx="8568954" cy="2178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0492"/>
                <a:gridCol w="1931101"/>
                <a:gridCol w="1919001"/>
                <a:gridCol w="1938360"/>
              </a:tblGrid>
              <a:tr h="663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2021 </a:t>
                      </a: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2022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2023</a:t>
                      </a:r>
                      <a:r>
                        <a:rPr lang="ru-RU" sz="10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35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428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127,00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428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127,00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428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127,00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Обслуживание муниципального внутреннего долга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536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008,22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560 000,00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560 000,00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1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Итого: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964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135,22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988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127,00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ru-RU" sz="1200" dirty="0" smtClean="0">
                          <a:effectLst/>
                        </a:rPr>
                        <a:t>988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127,00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2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7089936" cy="709865"/>
          </a:xfrm>
        </p:spPr>
        <p:txBody>
          <a:bodyPr>
            <a:noAutofit/>
          </a:bodyPr>
          <a:lstStyle/>
          <a:p>
            <a:r>
              <a:rPr lang="ru-RU" sz="1600" b="1" dirty="0"/>
              <a:t>Муниципальная программа «Развитие культуры и сохранение культурного наследия </a:t>
            </a:r>
            <a:r>
              <a:rPr lang="ru-RU" sz="1600" b="1" dirty="0" err="1"/>
              <a:t>Сельцовского</a:t>
            </a:r>
            <a:r>
              <a:rPr lang="ru-RU" sz="1600" b="1" dirty="0"/>
              <a:t> городского </a:t>
            </a:r>
            <a:r>
              <a:rPr lang="ru-RU" sz="1600" b="1" dirty="0" smtClean="0"/>
              <a:t>округа»</a:t>
            </a:r>
            <a:endParaRPr lang="ru-RU" sz="16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финансирования расходов на муниципальную программу составляет</a:t>
            </a:r>
          </a:p>
          <a:p>
            <a:pPr marL="4572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46,8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316288" cy="4464496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реализацию стратегической роли культуры как духовно-нравственного основания развития личности и государства, единства российского общества;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сохранение культурного и исторического наследия, расширение доступа населения к культурным ценностям и информации;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высокого качества дополнительного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реализации молодежной политики в интересах инновационного социально-ориентированного развития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</a:p>
          <a:p>
            <a:pPr marL="45720" indent="0">
              <a:buNone/>
            </a:pPr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программы: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создание условий для участия граждан в культурной жизни;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обеспечение свободы творчества и прав граждан на участие в культурной жизни, на равный доступ к культурным ценностям;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повышение доступности и качества предоставления дополнительного образования детей;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обеспечение развития и укрепления материально-технической базы спортивных школ.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создание условий успешной социализации и эффективной самореализации молодежи.</a:t>
            </a:r>
          </a:p>
          <a:p>
            <a:pPr marL="4572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\\domain\Общая\!Именные\АФОНИНА О.В\ФОТО\Фото\rBkypFIAJ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67550"/>
            <a:ext cx="4323907" cy="181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domain\Общая\!Именные\АФОНИНА О.В\ФОТО\Фото\image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85184"/>
            <a:ext cx="424847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79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13614"/>
            <a:ext cx="7233952" cy="709865"/>
          </a:xfrm>
        </p:spPr>
        <p:txBody>
          <a:bodyPr>
            <a:noAutofit/>
          </a:bodyPr>
          <a:lstStyle/>
          <a:p>
            <a:r>
              <a:rPr lang="ru-RU" sz="1800" b="1" dirty="0"/>
              <a:t>Муниципальная программа «Формирование современной городской среды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</a:t>
            </a:r>
            <a:r>
              <a:rPr lang="ru-RU" sz="1800" b="1" dirty="0" smtClean="0"/>
              <a:t>округа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44824"/>
            <a:ext cx="8784977" cy="1660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повышение комфортности проживания граждан на территории муниципального образования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уровня благоустройства дворовых территорий и территорий общего пользования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Структура расходов на финансовое обеспечение реализации муниципальной программы, руб.</a:t>
            </a:r>
          </a:p>
          <a:p>
            <a:pPr algn="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3210"/>
              </p:ext>
            </p:extLst>
          </p:nvPr>
        </p:nvGraphicFramePr>
        <p:xfrm>
          <a:off x="368300" y="3212976"/>
          <a:ext cx="8452172" cy="12686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9128"/>
                <a:gridCol w="2004348"/>
                <a:gridCol w="2004348"/>
                <a:gridCol w="2004348"/>
              </a:tblGrid>
              <a:tr h="2742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2021 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2022 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Реализация мероприятий по формированию комфортной городской среды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5 301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365,32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367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594,45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273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877,14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" y="4653136"/>
            <a:ext cx="3908787" cy="2044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653136"/>
            <a:ext cx="3672408" cy="199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Autofit/>
          </a:bodyPr>
          <a:lstStyle/>
          <a:p>
            <a:r>
              <a:rPr lang="ru-RU" sz="1600" b="1" dirty="0"/>
              <a:t>Муниципальная программа «Обеспечение жильем молодых семей </a:t>
            </a:r>
            <a:r>
              <a:rPr lang="ru-RU" sz="1600" b="1" dirty="0" err="1"/>
              <a:t>Сельцовского</a:t>
            </a:r>
            <a:r>
              <a:rPr lang="ru-RU" sz="1600" b="1" dirty="0"/>
              <a:t> городского округа</a:t>
            </a:r>
            <a:r>
              <a:rPr lang="ru-RU" sz="1600" b="1" dirty="0" smtClean="0"/>
              <a:t>»</a:t>
            </a:r>
            <a:r>
              <a:rPr lang="ru-RU" sz="1600" b="1" dirty="0"/>
              <a:t/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2614" y="1961545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улучшение жилищных условий молодых семей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государственной поддержки молодых семей  в улучшении жилищных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540" y="291071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труктура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расходов на финансовое обеспечение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реализации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05236"/>
              </p:ext>
            </p:extLst>
          </p:nvPr>
        </p:nvGraphicFramePr>
        <p:xfrm>
          <a:off x="325138" y="3444413"/>
          <a:ext cx="8784977" cy="31854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7213"/>
                <a:gridCol w="1661941"/>
                <a:gridCol w="1661941"/>
                <a:gridCol w="1661941"/>
                <a:gridCol w="1661941"/>
              </a:tblGrid>
              <a:tr h="5993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2020</a:t>
                      </a:r>
                      <a:r>
                        <a:rPr lang="ru-RU" sz="11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(действующая редакция)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2021год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2022год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2023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528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Мероприятия, осуществляемые за счет средств местного бюджета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92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711 640,80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552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852,00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552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852,00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552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852,00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54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Мероприятия, осуществляемые за счет средств 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областного/федерального  бюджета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49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</a:rPr>
                        <a:t> 779 102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021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209,00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021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209,00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021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209,00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Всего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по муниципальной программе: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2 </a:t>
                      </a:r>
                      <a:r>
                        <a:rPr lang="ru-RU" sz="1200" dirty="0" smtClean="0">
                          <a:effectLst/>
                        </a:rPr>
                        <a:t>490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742,80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</a:rPr>
                        <a:t> 934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982,00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1 934</a:t>
                      </a:r>
                      <a:r>
                        <a:rPr lang="ru-RU" sz="1200" baseline="0" dirty="0">
                          <a:effectLst/>
                        </a:rPr>
                        <a:t> </a:t>
                      </a:r>
                      <a:r>
                        <a:rPr lang="ru-RU" sz="1200" baseline="0" dirty="0" smtClean="0">
                          <a:effectLst/>
                        </a:rPr>
                        <a:t>982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934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981,00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9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5970" y="927098"/>
            <a:ext cx="6946390" cy="709865"/>
          </a:xfrm>
        </p:spPr>
        <p:txBody>
          <a:bodyPr/>
          <a:lstStyle/>
          <a:p>
            <a:r>
              <a:rPr lang="ru-RU" sz="1600" b="1" dirty="0"/>
              <a:t>Муниципальная программа «Развитие физической культуры и спорта  </a:t>
            </a:r>
            <a:r>
              <a:rPr lang="ru-RU" sz="1600" b="1" dirty="0" err="1"/>
              <a:t>сельцовского</a:t>
            </a:r>
            <a:r>
              <a:rPr lang="ru-RU" sz="1600" b="1" dirty="0"/>
              <a:t> городского округа»</a:t>
            </a:r>
          </a:p>
        </p:txBody>
      </p:sp>
      <p:pic>
        <p:nvPicPr>
          <p:cNvPr id="1026" name="Picture 2" descr="http://i.mycdn.me/i?r=AzEPZsRbOZEKgBhR0XGMT1Rk9FZsS3NTLYwlY8aSdAtbVq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1" y="1628800"/>
            <a:ext cx="248306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036" y="3068960"/>
            <a:ext cx="2699792" cy="1619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4077072"/>
            <a:ext cx="2555776" cy="14376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5051577"/>
            <a:ext cx="2486050" cy="16463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2155209"/>
            <a:ext cx="6086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 программы: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2829129"/>
            <a:ext cx="41764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 программы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популяризация физической культуры и массового спорта;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реализация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единой государственной политики в сфере физической культуры и спорта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44976"/>
              </p:ext>
            </p:extLst>
          </p:nvPr>
        </p:nvGraphicFramePr>
        <p:xfrm>
          <a:off x="166497" y="5872862"/>
          <a:ext cx="6061687" cy="691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8024"/>
                <a:gridCol w="1535471"/>
                <a:gridCol w="1728192"/>
              </a:tblGrid>
              <a:tr h="3774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Объем финансирования: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2020 год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42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Всего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по программе, рублей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921 059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17 070 914,00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4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Глоссарий терминов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772816"/>
            <a:ext cx="36724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–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55988" y="1853822"/>
            <a:ext cx="43342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денежные средства на безвозвратной и безвозмездной основе в виде дотаций, субсидий, субвенций из других бюджетов бюджетной системы Российской Федерации, а также перечисления от физических и юридических лиц, международных организаций и правительств иностранных государств, в том числе добровольных пожертвований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104" y="3284984"/>
            <a:ext cx="3542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сформированный на основе государственных (муниципальных)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55988" y="3715870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классификация-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доходов, расходов и источников финансирования дефицитов бюджетов бюджетной системы Российской Федерации, используемой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316309"/>
            <a:ext cx="361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Российской Федерации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бюджетов в Российской Федерации: федерального, региональных, местных, государственных внебюджетных фондов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2543" y="5531752"/>
            <a:ext cx="4103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денежных средств, предусмотренных в соответствующем финансовом году для исполнения бюджетных обязательств </a:t>
            </a:r>
          </a:p>
        </p:txBody>
      </p:sp>
    </p:spTree>
    <p:extLst>
      <p:ext uri="{BB962C8B-B14F-4D97-AF65-F5344CB8AC3E}">
        <p14:creationId xmlns:p14="http://schemas.microsoft.com/office/powerpoint/2010/main" val="11501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Глоссарий терминов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492" y="2060268"/>
            <a:ext cx="42630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процесс-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регламентируемая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45398" y="1988840"/>
            <a:ext cx="37582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распорядитель бюджетных средств-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307037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45398" y="4666496"/>
            <a:ext cx="38164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составляется и ведется финансовым органом в соответствии с Бюджетным кодексом в целях организации исполнения бюджета по расходам бюджета и источникам финансирования дефицита бюджета </a:t>
            </a:r>
          </a:p>
        </p:txBody>
      </p:sp>
    </p:spTree>
    <p:extLst>
      <p:ext uri="{BB962C8B-B14F-4D97-AF65-F5344CB8AC3E}">
        <p14:creationId xmlns:p14="http://schemas.microsoft.com/office/powerpoint/2010/main" val="38027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6345260" cy="70986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Оглавление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83735"/>
              </p:ext>
            </p:extLst>
          </p:nvPr>
        </p:nvGraphicFramePr>
        <p:xfrm>
          <a:off x="395535" y="1196750"/>
          <a:ext cx="8280921" cy="6669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260"/>
                <a:gridCol w="7398525"/>
                <a:gridCol w="475136"/>
              </a:tblGrid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Основные показатели социально-экономического развития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</a:rPr>
                        <a:t>Сельцовского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 городского округа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и приоритетные направления бюджетной политики на 2021-2023 г.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характеристики бюджета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и приоритетные направления бюджетной политики Сельцовского городского округа на 2021-2023 г.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характеристики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Расходы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Дефицит бюджета и муниципальный долг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Муниципальные программы и общественно значимые проекты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«Реализация полномочий исполнительно-распорядительного органа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системы образования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«Управление муниципальными финансами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культуры и сохранение культурного наследия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«Формирование современной городской среды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«Обеспечение жильем молодых семей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физической культуры и спорта 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Глоссарий терминов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9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19256" cy="5040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Основные показатели социально –экономического развития </a:t>
            </a:r>
            <a:r>
              <a:rPr lang="ru-RU" sz="1800" b="1" dirty="0" err="1" smtClean="0"/>
              <a:t>Сельцовского</a:t>
            </a:r>
            <a:r>
              <a:rPr lang="ru-RU" sz="1800" b="1" dirty="0" smtClean="0"/>
              <a:t> городского округа</a:t>
            </a:r>
            <a:endParaRPr lang="ru-RU" sz="1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5274"/>
              </p:ext>
            </p:extLst>
          </p:nvPr>
        </p:nvGraphicFramePr>
        <p:xfrm>
          <a:off x="516111" y="1556792"/>
          <a:ext cx="8075239" cy="4591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3486"/>
                <a:gridCol w="919133"/>
                <a:gridCol w="798770"/>
                <a:gridCol w="798770"/>
                <a:gridCol w="798770"/>
                <a:gridCol w="798770"/>
                <a:gridCol w="798770"/>
                <a:gridCol w="798770"/>
              </a:tblGrid>
              <a:tr h="38387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2018 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2020 год оценка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2021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2022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17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(в среднегодовом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исчислении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16,20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16,06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16,01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617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трудоспособного возраста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8,40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8,39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8,39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9728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одного работника по полному кругу предприятий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19 550,00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19 740,00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19 540,00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000,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22150,00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24315,00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5163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предприятий по всем видам экономической деятельности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2 948,00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3 280,00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400,00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809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4 049,3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624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 за счет всех источников финансирования  - всего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48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300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93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105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92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546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331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104 627,4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917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91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Оборот розничной торговли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 в ценах соответствующих лет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1022,5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1086,7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1158,4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05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56467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Основные задачи и приоритетные направления бюджетной </a:t>
            </a:r>
            <a:r>
              <a:rPr lang="ru-RU" sz="2000" b="1" dirty="0" smtClean="0"/>
              <a:t>политики Сельцовского городского округа </a:t>
            </a:r>
            <a:r>
              <a:rPr lang="ru-RU" sz="2000" b="1" dirty="0"/>
              <a:t>на </a:t>
            </a:r>
            <a:r>
              <a:rPr lang="ru-RU" sz="2000" b="1" dirty="0" smtClean="0"/>
              <a:t>2021-2023 </a:t>
            </a:r>
            <a:r>
              <a:rPr lang="ru-RU" sz="2000" b="1" dirty="0"/>
              <a:t>г.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589624"/>
              </p:ext>
            </p:extLst>
          </p:nvPr>
        </p:nvGraphicFramePr>
        <p:xfrm>
          <a:off x="395536" y="1556792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96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843"/>
            <a:ext cx="8381260" cy="80974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Основные характеристики бюджета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131993"/>
              </p:ext>
            </p:extLst>
          </p:nvPr>
        </p:nvGraphicFramePr>
        <p:xfrm>
          <a:off x="179512" y="1556789"/>
          <a:ext cx="8784977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643"/>
                <a:gridCol w="1909778"/>
                <a:gridCol w="1909778"/>
                <a:gridCol w="1909778"/>
              </a:tblGrid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Параметры бюджета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2019 год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2020 год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2021 год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331 027,40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309 526,30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312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543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78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476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103 688,90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115 486,06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669" marR="9669" marT="762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117 061, 88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доходы, в т. ч.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227 486,00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194 040,20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195 481, 90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40 737,90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31 374,00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33 968,90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537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,20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27 414,10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29 103, 20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127 403,80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135 252,13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132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409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 80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345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309 526,30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312 543, 78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4293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Дефицит(-)/профицит(+)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-10 174,40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37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Доходы </a:t>
            </a:r>
            <a:r>
              <a:rPr lang="ru-RU" b="1" dirty="0"/>
              <a:t>бюджета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2982069"/>
              </p:ext>
            </p:extLst>
          </p:nvPr>
        </p:nvGraphicFramePr>
        <p:xfrm>
          <a:off x="214332" y="1772816"/>
          <a:ext cx="8750156" cy="49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78384037"/>
              </p:ext>
            </p:extLst>
          </p:nvPr>
        </p:nvGraphicFramePr>
        <p:xfrm>
          <a:off x="251520" y="1988840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69207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Расходы бюджета</a:t>
            </a:r>
            <a:endParaRPr lang="ru-RU" b="1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1175634"/>
              </p:ext>
            </p:extLst>
          </p:nvPr>
        </p:nvGraphicFramePr>
        <p:xfrm>
          <a:off x="381000" y="1628800"/>
          <a:ext cx="887152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893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Дефицит бюджета и муниципальный долг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2348880"/>
            <a:ext cx="2736304" cy="1368152"/>
          </a:xfrm>
          <a:prstGeom prst="roundRect">
            <a:avLst/>
          </a:prstGeom>
          <a:solidFill>
            <a:schemeClr val="bg2">
              <a:lumMod val="75000"/>
            </a:schemeClr>
          </a:solidFill>
          <a:ln cap="sq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dirty="0" smtClean="0"/>
              <a:t>312,5</a:t>
            </a:r>
          </a:p>
          <a:p>
            <a:pPr algn="ctr"/>
            <a:r>
              <a:rPr lang="ru-RU" dirty="0" smtClean="0"/>
              <a:t>млн. рублей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4128" y="2348880"/>
            <a:ext cx="2751152" cy="129614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  <a:p>
            <a:pPr algn="ctr"/>
            <a:r>
              <a:rPr lang="ru-RU" dirty="0" smtClean="0"/>
              <a:t>312,5</a:t>
            </a:r>
          </a:p>
          <a:p>
            <a:pPr algn="ctr"/>
            <a:r>
              <a:rPr lang="ru-RU" dirty="0" smtClean="0"/>
              <a:t> млн. рублей</a:t>
            </a:r>
            <a:endParaRPr lang="ru-RU" dirty="0"/>
          </a:p>
        </p:txBody>
      </p:sp>
      <p:sp>
        <p:nvSpPr>
          <p:cNvPr id="6" name="Равно 5"/>
          <p:cNvSpPr/>
          <p:nvPr/>
        </p:nvSpPr>
        <p:spPr>
          <a:xfrm>
            <a:off x="4067944" y="2816932"/>
            <a:ext cx="1008112" cy="432048"/>
          </a:xfrm>
          <a:prstGeom prst="mathEqual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90000">
                <a:schemeClr val="dk1">
                  <a:shade val="100000"/>
                </a:schemeClr>
              </a:gs>
              <a:gs pos="100000">
                <a:schemeClr val="dk1">
                  <a:shade val="85000"/>
                </a:schemeClr>
              </a:gs>
            </a:gsLst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356962"/>
              </p:ext>
            </p:extLst>
          </p:nvPr>
        </p:nvGraphicFramePr>
        <p:xfrm>
          <a:off x="179512" y="4210486"/>
          <a:ext cx="8772461" cy="2023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256"/>
                <a:gridCol w="1337441"/>
                <a:gridCol w="1337441"/>
                <a:gridCol w="1337441"/>
                <a:gridCol w="1337441"/>
                <a:gridCol w="1337441"/>
              </a:tblGrid>
              <a:tr h="560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показатель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2019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2020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2021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2022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2023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долг,</a:t>
                      </a:r>
                    </a:p>
                    <a:p>
                      <a:r>
                        <a:rPr lang="ru-RU" sz="1400" dirty="0" smtClean="0"/>
                        <a:t>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Обслуживание муниципального долга, 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584, 71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560, 71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536,00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560,00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560,00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04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Муниципальные программы и общественно значимые проекты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9052" y="2204864"/>
            <a:ext cx="786740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	Основной </a:t>
            </a:r>
            <a:r>
              <a:rPr lang="ru-RU" sz="1400" dirty="0"/>
              <a:t>составляющей </a:t>
            </a:r>
            <a:r>
              <a:rPr lang="ru-RU" sz="1400" dirty="0" smtClean="0"/>
              <a:t>местного </a:t>
            </a:r>
            <a:r>
              <a:rPr lang="ru-RU" sz="1400" dirty="0"/>
              <a:t>бюджета являются </a:t>
            </a:r>
            <a:r>
              <a:rPr lang="ru-RU" sz="1400" dirty="0" smtClean="0"/>
              <a:t>муниципальные </a:t>
            </a:r>
            <a:r>
              <a:rPr lang="ru-RU" sz="1400" dirty="0"/>
              <a:t>программы </a:t>
            </a:r>
            <a:r>
              <a:rPr lang="ru-RU" sz="1400" dirty="0" err="1" smtClean="0"/>
              <a:t>Сельцовского</a:t>
            </a:r>
            <a:r>
              <a:rPr lang="ru-RU" sz="1400" dirty="0" smtClean="0"/>
              <a:t> городского округа. </a:t>
            </a:r>
          </a:p>
          <a:p>
            <a:endParaRPr lang="ru-RU" sz="1400" dirty="0"/>
          </a:p>
          <a:p>
            <a:pPr algn="just"/>
            <a:r>
              <a:rPr lang="ru-RU" sz="1400" dirty="0" smtClean="0"/>
              <a:t>	Муниципальная </a:t>
            </a:r>
            <a:r>
              <a:rPr lang="ru-RU" sz="1400" dirty="0"/>
              <a:t>программа – </a:t>
            </a:r>
            <a:r>
              <a:rPr lang="ru-RU" sz="1400" dirty="0" smtClean="0"/>
              <a:t>это утверждённый </a:t>
            </a:r>
            <a:r>
              <a:rPr lang="ru-RU" sz="1400" dirty="0"/>
              <a:t>постановлением </a:t>
            </a:r>
            <a:r>
              <a:rPr lang="ru-RU" sz="1400" dirty="0" smtClean="0"/>
              <a:t>администрации города Сельцо документ</a:t>
            </a:r>
            <a:r>
              <a:rPr lang="ru-RU" sz="1400" dirty="0"/>
              <a:t>, определяющий цели и задачи деятельности органов </a:t>
            </a:r>
            <a:r>
              <a:rPr lang="ru-RU" sz="1400" dirty="0" smtClean="0"/>
              <a:t>местного самоуправления, </a:t>
            </a:r>
            <a:r>
              <a:rPr lang="ru-RU" sz="1400" dirty="0"/>
              <a:t>систему мероприятий (</a:t>
            </a:r>
            <a:r>
              <a:rPr lang="ru-RU" sz="1400" dirty="0" smtClean="0"/>
              <a:t>действий</a:t>
            </a:r>
            <a:r>
              <a:rPr lang="ru-RU" sz="1400" dirty="0"/>
              <a:t>), направленных на достижение целей и решение задач, систему индикаторов (показателей) </a:t>
            </a:r>
            <a:r>
              <a:rPr lang="ru-RU" sz="1400" dirty="0" smtClean="0"/>
              <a:t>эффективности </a:t>
            </a:r>
            <a:r>
              <a:rPr lang="ru-RU" sz="1400" dirty="0"/>
              <a:t>деятельности органов </a:t>
            </a:r>
            <a:r>
              <a:rPr lang="ru-RU" sz="1400" dirty="0" smtClean="0"/>
              <a:t>местного самоуправления </a:t>
            </a:r>
            <a:r>
              <a:rPr lang="ru-RU" sz="1400" dirty="0"/>
              <a:t>и их целевые значения, а также </a:t>
            </a:r>
            <a:r>
              <a:rPr lang="ru-RU" sz="1400" dirty="0" err="1"/>
              <a:t>взаимоувязку</a:t>
            </a:r>
            <a:r>
              <a:rPr lang="ru-RU" sz="1400" dirty="0"/>
              <a:t> целей, задач, мероприятий, индикаторов (показателей) и выделяемых на </a:t>
            </a:r>
            <a:r>
              <a:rPr lang="ru-RU" sz="1400" dirty="0" smtClean="0"/>
              <a:t>муниципальную </a:t>
            </a:r>
            <a:r>
              <a:rPr lang="ru-RU" sz="1400" dirty="0"/>
              <a:t>программу средств. 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	В 2021 году расходы бюджета Сельцовского городского округа будут осуществляться в рамках реализации 7 муниципальных программ, </a:t>
            </a:r>
            <a:r>
              <a:rPr lang="ru-RU" sz="1400" dirty="0"/>
              <a:t>доля </a:t>
            </a:r>
            <a:r>
              <a:rPr lang="ru-RU" sz="1400" dirty="0" smtClean="0"/>
              <a:t>расходов местного </a:t>
            </a:r>
            <a:r>
              <a:rPr lang="ru-RU" sz="1400" dirty="0"/>
              <a:t>бюджета, сформированная в рамках </a:t>
            </a:r>
            <a:r>
              <a:rPr lang="ru-RU" sz="1400" dirty="0" smtClean="0"/>
              <a:t>муниципальных </a:t>
            </a:r>
            <a:r>
              <a:rPr lang="ru-RU" sz="1400" dirty="0"/>
              <a:t>программ, составляет 98,0%. </a:t>
            </a:r>
            <a:endParaRPr lang="ru-RU" sz="1400" dirty="0" smtClean="0"/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991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3715</TotalTime>
  <Words>1934</Words>
  <Application>Microsoft Office PowerPoint</Application>
  <PresentationFormat>Экран (4:3)</PresentationFormat>
  <Paragraphs>413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Ион (конференц-зал)</vt:lpstr>
      <vt:lpstr>      Бюджет для граждан   Финансовый отдел администрации  города Сельцо www.admsel.ru (4832) 97-26-65</vt:lpstr>
      <vt:lpstr>Оглавление</vt:lpstr>
      <vt:lpstr>Основные показатели социально –экономического развития Сельцовского городского округа</vt:lpstr>
      <vt:lpstr>Основные задачи и приоритетные направления бюджетной политики Сельцовского городского округа на 2021-2023 г.</vt:lpstr>
      <vt:lpstr> Основные характеристики бюджета</vt:lpstr>
      <vt:lpstr>Доходы бюджета</vt:lpstr>
      <vt:lpstr>Расходы бюджета</vt:lpstr>
      <vt:lpstr>Дефицит бюджета и муниципальный долг</vt:lpstr>
      <vt:lpstr>Муниципальные программы и общественно значимые проекты</vt:lpstr>
      <vt:lpstr>Муниципальная программа «Реализация полномочий исполнительно-распорядительного органа Сельцовского городского округа»</vt:lpstr>
      <vt:lpstr>Муниципальная программа «Развитие системы образования Сельцовского городского округа»</vt:lpstr>
      <vt:lpstr> Муниципальная программа «Управление муниципальными финансами Сельцовского городского округа </vt:lpstr>
      <vt:lpstr>Муниципальная программа «Развитие культуры и сохранение культурного наследия Сельцовского городского округа»</vt:lpstr>
      <vt:lpstr>Муниципальная программа «Формирование современной городской среды Сельцовского городского округа </vt:lpstr>
      <vt:lpstr>Муниципальная программа «Обеспечение жильем молодых семей Сельцовского городского округа» </vt:lpstr>
      <vt:lpstr>Муниципальная программа «Развитие физической культуры и спорта  сельцовского городского округа»</vt:lpstr>
      <vt:lpstr>Глоссарий терминов</vt:lpstr>
      <vt:lpstr>Глоссарий терминов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Финансовый отдел администрации  города Сельцо www.admsel.ru</dc:title>
  <dc:creator>User</dc:creator>
  <cp:lastModifiedBy>User</cp:lastModifiedBy>
  <cp:revision>124</cp:revision>
  <dcterms:created xsi:type="dcterms:W3CDTF">2019-11-20T13:58:24Z</dcterms:created>
  <dcterms:modified xsi:type="dcterms:W3CDTF">2020-12-03T13:49:18Z</dcterms:modified>
</cp:coreProperties>
</file>