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45" r:id="rId1"/>
  </p:sldMasterIdLst>
  <p:notesMasterIdLst>
    <p:notesMasterId r:id="rId21"/>
  </p:notesMasterIdLst>
  <p:sldIdLst>
    <p:sldId id="256" r:id="rId2"/>
    <p:sldId id="27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6" r:id="rId13"/>
    <p:sldId id="268" r:id="rId14"/>
    <p:sldId id="269" r:id="rId15"/>
    <p:sldId id="270" r:id="rId16"/>
    <p:sldId id="273" r:id="rId17"/>
    <p:sldId id="277" r:id="rId18"/>
    <p:sldId id="274" r:id="rId19"/>
    <p:sldId id="275" r:id="rId20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00"/>
    <a:srgbClr val="660033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67" autoAdjust="0"/>
    <p:restoredTop sz="86475" autoAdjust="0"/>
  </p:normalViewPr>
  <p:slideViewPr>
    <p:cSldViewPr>
      <p:cViewPr>
        <p:scale>
          <a:sx n="100" d="100"/>
          <a:sy n="100" d="100"/>
        </p:scale>
        <p:origin x="-98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68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-0.10117605194582339"/>
                  <c:y val="6.5809437425692332E-4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Общегосударственные </a:t>
                    </a:r>
                    <a:r>
                      <a:rPr lang="ru-RU" dirty="0" smtClean="0"/>
                      <a:t>расходы</a:t>
                    </a:r>
                  </a:p>
                  <a:p>
                    <a:r>
                      <a:rPr lang="ru-RU" dirty="0" smtClean="0"/>
                      <a:t>29,2 </a:t>
                    </a:r>
                    <a:r>
                      <a:rPr lang="ru-RU" dirty="0" err="1" smtClean="0"/>
                      <a:t>млн.руб</a:t>
                    </a:r>
                    <a:r>
                      <a:rPr lang="ru-RU" dirty="0" smtClean="0"/>
                      <a:t>., 5,8%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8.6168918525004381E-3"/>
                  <c:y val="-2.1610368333866717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Национальная </a:t>
                    </a:r>
                    <a:r>
                      <a:rPr lang="ru-RU" dirty="0" smtClean="0"/>
                      <a:t>оборона</a:t>
                    </a:r>
                  </a:p>
                  <a:p>
                    <a:r>
                      <a:rPr lang="ru-RU" dirty="0" smtClean="0"/>
                      <a:t> 1,2 </a:t>
                    </a:r>
                    <a:r>
                      <a:rPr lang="ru-RU" dirty="0" err="1" smtClean="0"/>
                      <a:t>млн.руб</a:t>
                    </a:r>
                    <a:r>
                      <a:rPr lang="ru-RU" dirty="0" smtClean="0"/>
                      <a:t>., 0,2%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0.18835173429574931"/>
                  <c:y val="2.961424684156155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Национальная </a:t>
                    </a:r>
                    <a:r>
                      <a:rPr lang="ru-RU" dirty="0"/>
                      <a:t>безопасность и правоохранительная </a:t>
                    </a:r>
                    <a:r>
                      <a:rPr lang="ru-RU" dirty="0" smtClean="0"/>
                      <a:t>деятельность </a:t>
                    </a:r>
                  </a:p>
                  <a:p>
                    <a:r>
                      <a:rPr lang="ru-RU" dirty="0" smtClean="0"/>
                      <a:t>4,4 </a:t>
                    </a:r>
                    <a:r>
                      <a:rPr lang="ru-RU" dirty="0" err="1" smtClean="0"/>
                      <a:t>млн.руб</a:t>
                    </a:r>
                    <a:r>
                      <a:rPr lang="ru-RU" dirty="0" smtClean="0"/>
                      <a:t>., 0,9%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0.15962775313194025"/>
                  <c:y val="0.2522582482543399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Национальная </a:t>
                    </a:r>
                    <a:r>
                      <a:rPr lang="ru-RU" dirty="0" smtClean="0"/>
                      <a:t>экономика </a:t>
                    </a:r>
                  </a:p>
                  <a:p>
                    <a:r>
                      <a:rPr lang="ru-RU" dirty="0" smtClean="0"/>
                      <a:t>13,9 </a:t>
                    </a:r>
                    <a:r>
                      <a:rPr lang="ru-RU" dirty="0" err="1" smtClean="0"/>
                      <a:t>млн.руб</a:t>
                    </a:r>
                    <a:r>
                      <a:rPr lang="ru-RU" dirty="0" smtClean="0"/>
                      <a:t>., 2,8%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7.7098006712125494E-2"/>
                  <c:y val="0.3180272672853928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Жилищно-коммунальное хозяйство </a:t>
                    </a:r>
                  </a:p>
                  <a:p>
                    <a:r>
                      <a:rPr lang="ru-RU" dirty="0" smtClean="0"/>
                      <a:t>41 </a:t>
                    </a:r>
                    <a:r>
                      <a:rPr lang="ru-RU" dirty="0" err="1" smtClean="0"/>
                      <a:t>млн.руб</a:t>
                    </a:r>
                    <a:r>
                      <a:rPr lang="ru-RU" dirty="0" smtClean="0"/>
                      <a:t>., 8,1%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8.8604016495416897E-4"/>
                  <c:y val="0.22587913117447977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Охрана </a:t>
                    </a:r>
                    <a:r>
                      <a:rPr lang="ru-RU" dirty="0"/>
                      <a:t>окружающей </a:t>
                    </a:r>
                    <a:r>
                      <a:rPr lang="ru-RU" dirty="0" smtClean="0"/>
                      <a:t>среды 56,4 </a:t>
                    </a:r>
                    <a:r>
                      <a:rPr lang="ru-RU" dirty="0" err="1" smtClean="0"/>
                      <a:t>млн.руб</a:t>
                    </a:r>
                    <a:r>
                      <a:rPr lang="ru-RU" dirty="0" smtClean="0"/>
                      <a:t>., 11,2%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0.48334797233750704"/>
                  <c:y val="-6.8476636924255513E-2"/>
                </c:manualLayout>
              </c:layout>
              <c:tx>
                <c:rich>
                  <a:bodyPr/>
                  <a:lstStyle/>
                  <a:p>
                    <a:pPr>
                      <a:defRPr sz="1000" b="0">
                        <a:latin typeface="+mn-lt"/>
                      </a:defRPr>
                    </a:pPr>
                    <a:r>
                      <a:rPr lang="ru-RU" sz="1000" b="0" dirty="0" smtClean="0">
                        <a:latin typeface="+mn-lt"/>
                        <a:cs typeface="Times New Roman" panose="02020603050405020304" pitchFamily="18" charset="0"/>
                      </a:rPr>
                      <a:t>Образование </a:t>
                    </a:r>
                  </a:p>
                  <a:p>
                    <a:pPr>
                      <a:defRPr sz="1000" b="0">
                        <a:latin typeface="+mn-lt"/>
                      </a:defRPr>
                    </a:pPr>
                    <a:r>
                      <a:rPr lang="ru-RU" sz="1000" b="0" dirty="0" smtClean="0">
                        <a:latin typeface="+mn-lt"/>
                        <a:cs typeface="Times New Roman" panose="02020603050405020304" pitchFamily="18" charset="0"/>
                      </a:rPr>
                      <a:t>260,5</a:t>
                    </a:r>
                    <a:r>
                      <a:rPr lang="ru-RU" sz="1000" b="0" baseline="0" dirty="0" smtClean="0">
                        <a:latin typeface="+mn-lt"/>
                        <a:cs typeface="Times New Roman" panose="02020603050405020304" pitchFamily="18" charset="0"/>
                      </a:rPr>
                      <a:t> </a:t>
                    </a:r>
                    <a:r>
                      <a:rPr lang="ru-RU" sz="1000" b="0" baseline="0" dirty="0" err="1" smtClean="0">
                        <a:latin typeface="+mn-lt"/>
                        <a:cs typeface="Times New Roman" panose="02020603050405020304" pitchFamily="18" charset="0"/>
                      </a:rPr>
                      <a:t>млн.руб</a:t>
                    </a:r>
                    <a:r>
                      <a:rPr lang="ru-RU" sz="1000" b="0" baseline="0" dirty="0" smtClean="0">
                        <a:latin typeface="+mn-lt"/>
                        <a:cs typeface="Times New Roman" panose="02020603050405020304" pitchFamily="18" charset="0"/>
                      </a:rPr>
                      <a:t>.,</a:t>
                    </a:r>
                    <a:r>
                      <a:rPr lang="ru-RU" sz="1000" b="0" dirty="0" smtClean="0">
                        <a:latin typeface="+mn-lt"/>
                        <a:cs typeface="Times New Roman" panose="02020603050405020304" pitchFamily="18" charset="0"/>
                      </a:rPr>
                      <a:t> 51,7%</a:t>
                    </a:r>
                    <a:endParaRPr lang="ru-RU" sz="1000" b="0" dirty="0">
                      <a:latin typeface="+mn-lt"/>
                      <a:cs typeface="Times New Roman" panose="02020603050405020304" pitchFamily="18" charset="0"/>
                    </a:endParaRPr>
                  </a:p>
                </c:rich>
              </c:tx>
              <c:numFmt formatCode="0.00%" sourceLinked="0"/>
              <c:spPr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-3.5000648992796181E-2"/>
                  <c:y val="0.41513816043656843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Культура, </a:t>
                    </a:r>
                    <a:r>
                      <a:rPr lang="ru-RU" dirty="0" smtClean="0"/>
                      <a:t>кинематография 35,6 </a:t>
                    </a:r>
                    <a:r>
                      <a:rPr lang="ru-RU" dirty="0" err="1" smtClean="0"/>
                      <a:t>млн.руб</a:t>
                    </a:r>
                    <a:r>
                      <a:rPr lang="ru-RU" dirty="0" smtClean="0"/>
                      <a:t>., 7,1%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8"/>
              <c:layout>
                <c:manualLayout>
                  <c:x val="-0.18433086642738267"/>
                  <c:y val="0.3347501189751719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Социальная политика</a:t>
                    </a:r>
                  </a:p>
                  <a:p>
                    <a:r>
                      <a:rPr lang="ru-RU" dirty="0" smtClean="0"/>
                      <a:t>33,9 </a:t>
                    </a:r>
                    <a:r>
                      <a:rPr lang="ru-RU" dirty="0" err="1" smtClean="0"/>
                      <a:t>млн.руб</a:t>
                    </a:r>
                    <a:r>
                      <a:rPr lang="ru-RU" dirty="0" smtClean="0"/>
                      <a:t>., 6,7%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9"/>
              <c:layout>
                <c:manualLayout>
                  <c:x val="-0.12348476681908831"/>
                  <c:y val="1.679498297867401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Физическая </a:t>
                    </a:r>
                    <a:r>
                      <a:rPr lang="ru-RU" dirty="0"/>
                      <a:t>культура и </a:t>
                    </a:r>
                    <a:r>
                      <a:rPr lang="ru-RU" dirty="0" smtClean="0"/>
                      <a:t>спорт </a:t>
                    </a:r>
                  </a:p>
                  <a:p>
                    <a:r>
                      <a:rPr lang="ru-RU" dirty="0" smtClean="0"/>
                      <a:t>27,5 </a:t>
                    </a:r>
                    <a:r>
                      <a:rPr lang="ru-RU" dirty="0" err="1" smtClean="0"/>
                      <a:t>млн.руб</a:t>
                    </a:r>
                    <a:r>
                      <a:rPr lang="ru-RU" dirty="0" smtClean="0"/>
                      <a:t>., 5,5%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0"/>
              <c:layout>
                <c:manualLayout>
                  <c:x val="-0.39341200812670979"/>
                  <c:y val="0.1029214001097722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Обслуживание государственного (муниципального) </a:t>
                    </a:r>
                    <a:r>
                      <a:rPr lang="ru-RU" dirty="0" smtClean="0"/>
                      <a:t>долга 0,007 </a:t>
                    </a:r>
                    <a:r>
                      <a:rPr lang="ru-RU" dirty="0" err="1" smtClean="0"/>
                      <a:t>млн.руб</a:t>
                    </a:r>
                    <a:r>
                      <a:rPr lang="ru-RU" dirty="0" smtClean="0"/>
                      <a:t>., </a:t>
                    </a:r>
                    <a:r>
                      <a:rPr lang="ru-RU" dirty="0"/>
                      <a:t>0,00%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numFmt formatCode="0.00%" sourceLinked="0"/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0"/>
          </c:dLbls>
          <c:cat>
            <c:strRef>
              <c:f>Лист1!$A$2:$A$12</c:f>
              <c:strCache>
                <c:ptCount val="11"/>
                <c:pt idx="0">
                  <c:v>Общегосударственные расходы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Охрана окружающей среды</c:v>
                </c:pt>
                <c:pt idx="6">
                  <c:v>Образование</c:v>
                </c:pt>
                <c:pt idx="7">
                  <c:v>Культура, кинематография</c:v>
                </c:pt>
                <c:pt idx="8">
                  <c:v>Социальная политика</c:v>
                </c:pt>
                <c:pt idx="9">
                  <c:v>Физическая культура и спорт</c:v>
                </c:pt>
                <c:pt idx="10">
                  <c:v>Обслуживание государственного (муниципального) долга</c:v>
                </c:pt>
              </c:strCache>
            </c:strRef>
          </c:cat>
          <c:val>
            <c:numRef>
              <c:f>Лист1!$B$2:$B$12</c:f>
              <c:numCache>
                <c:formatCode>General</c:formatCode>
                <c:ptCount val="11"/>
                <c:pt idx="0">
                  <c:v>29.2</c:v>
                </c:pt>
                <c:pt idx="1">
                  <c:v>1.2</c:v>
                </c:pt>
                <c:pt idx="2">
                  <c:v>4.4000000000000004</c:v>
                </c:pt>
                <c:pt idx="3">
                  <c:v>13.9</c:v>
                </c:pt>
                <c:pt idx="4">
                  <c:v>41</c:v>
                </c:pt>
                <c:pt idx="5">
                  <c:v>56.4</c:v>
                </c:pt>
                <c:pt idx="6">
                  <c:v>260.5</c:v>
                </c:pt>
                <c:pt idx="7">
                  <c:v>35.6</c:v>
                </c:pt>
                <c:pt idx="8">
                  <c:v>33.9</c:v>
                </c:pt>
                <c:pt idx="9">
                  <c:v>27.5</c:v>
                </c:pt>
                <c:pt idx="10">
                  <c:v>7.0000000000000001E-3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800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0C67717-BBA7-44A8-961D-B6B82F12C7D8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E786647-DE1A-4944-8A81-602887987F04}">
      <dgm:prSet phldrT="[Текст]" custT="1"/>
      <dgm:spPr>
        <a:solidFill>
          <a:schemeClr val="accent3">
            <a:lumMod val="50000"/>
          </a:schemeClr>
        </a:solidFill>
      </dgm:spPr>
      <dgm:t>
        <a:bodyPr/>
        <a:lstStyle/>
        <a:p>
          <a:r>
            <a:rPr lang="ru-RU" sz="1100" dirty="0" smtClean="0"/>
            <a:t>Бюджетная устойчивость</a:t>
          </a:r>
          <a:endParaRPr lang="ru-RU" sz="1100" dirty="0"/>
        </a:p>
      </dgm:t>
    </dgm:pt>
    <dgm:pt modelId="{6F11A62D-381D-4552-9826-4561C7348835}" type="parTrans" cxnId="{D217FB8A-71EE-4EC5-9D0D-531BDEA98528}">
      <dgm:prSet/>
      <dgm:spPr/>
      <dgm:t>
        <a:bodyPr/>
        <a:lstStyle/>
        <a:p>
          <a:endParaRPr lang="ru-RU"/>
        </a:p>
      </dgm:t>
    </dgm:pt>
    <dgm:pt modelId="{677BE475-233A-419A-BC50-2C098A82E8C1}" type="sibTrans" cxnId="{D217FB8A-71EE-4EC5-9D0D-531BDEA98528}">
      <dgm:prSet/>
      <dgm:spPr/>
      <dgm:t>
        <a:bodyPr/>
        <a:lstStyle/>
        <a:p>
          <a:endParaRPr lang="ru-RU"/>
        </a:p>
      </dgm:t>
    </dgm:pt>
    <dgm:pt modelId="{C7CA4117-0BDC-4405-9806-D8AED9348BB0}">
      <dgm:prSet phldrT="[Текст]" custT="1"/>
      <dgm:spPr/>
      <dgm:t>
        <a:bodyPr/>
        <a:lstStyle/>
        <a:p>
          <a:r>
            <a:rPr lang="ru-RU" sz="1200" dirty="0" smtClean="0"/>
            <a:t>обеспечение сбалансированности местного бюджета </a:t>
          </a:r>
          <a:r>
            <a:rPr lang="ru-RU" sz="1200" dirty="0" err="1" smtClean="0"/>
            <a:t>Сельцовского</a:t>
          </a:r>
          <a:r>
            <a:rPr lang="ru-RU" sz="1200" dirty="0" smtClean="0"/>
            <a:t> городского округа Брянской области в соответствии  с заключенным соглашением  Департаментом финансов Брянской области о мерах по социально-экономическому развитию и оздоровлению муниципальных финансов</a:t>
          </a:r>
          <a:endParaRPr lang="ru-RU" sz="1200" dirty="0"/>
        </a:p>
      </dgm:t>
    </dgm:pt>
    <dgm:pt modelId="{7D84A0A5-6B61-42E1-BF55-67FEA2816707}" type="parTrans" cxnId="{30474397-B27A-4B79-A19C-233A9ABCAA64}">
      <dgm:prSet/>
      <dgm:spPr/>
      <dgm:t>
        <a:bodyPr/>
        <a:lstStyle/>
        <a:p>
          <a:endParaRPr lang="ru-RU"/>
        </a:p>
      </dgm:t>
    </dgm:pt>
    <dgm:pt modelId="{8A0D5D80-20FB-4B49-AF55-B6A4BBDA0E73}" type="sibTrans" cxnId="{30474397-B27A-4B79-A19C-233A9ABCAA64}">
      <dgm:prSet/>
      <dgm:spPr/>
      <dgm:t>
        <a:bodyPr/>
        <a:lstStyle/>
        <a:p>
          <a:endParaRPr lang="ru-RU"/>
        </a:p>
      </dgm:t>
    </dgm:pt>
    <dgm:pt modelId="{3E34C7C5-6D1F-4D0D-8D13-182B15C6F34A}">
      <dgm:prSet phldrT="[Текст]" custT="1"/>
      <dgm:spPr/>
      <dgm:t>
        <a:bodyPr/>
        <a:lstStyle/>
        <a:p>
          <a:r>
            <a:rPr lang="ru-RU" sz="1200" dirty="0" smtClean="0"/>
            <a:t>финансовое обеспечение принятых расходных обязательств с учетом проведения мероприятий по их оптимизации, сокращению неэффективных расходов</a:t>
          </a:r>
          <a:endParaRPr lang="ru-RU" sz="1200" dirty="0"/>
        </a:p>
      </dgm:t>
    </dgm:pt>
    <dgm:pt modelId="{90B06351-A6F4-40F9-BAD4-6675C5635F2E}" type="parTrans" cxnId="{9F183203-3306-4191-86E1-32DDC3B62466}">
      <dgm:prSet/>
      <dgm:spPr/>
      <dgm:t>
        <a:bodyPr/>
        <a:lstStyle/>
        <a:p>
          <a:endParaRPr lang="ru-RU"/>
        </a:p>
      </dgm:t>
    </dgm:pt>
    <dgm:pt modelId="{4928387E-3288-498F-A292-92088FAB7287}" type="sibTrans" cxnId="{9F183203-3306-4191-86E1-32DDC3B62466}">
      <dgm:prSet/>
      <dgm:spPr/>
      <dgm:t>
        <a:bodyPr/>
        <a:lstStyle/>
        <a:p>
          <a:endParaRPr lang="ru-RU"/>
        </a:p>
      </dgm:t>
    </dgm:pt>
    <dgm:pt modelId="{182E7E20-4A15-481F-B860-CBE3A1588E72}">
      <dgm:prSet phldrT="[Текст]" custT="1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ru-RU" sz="1050" dirty="0" smtClean="0"/>
            <a:t>Социальная ориентированность</a:t>
          </a:r>
          <a:endParaRPr lang="ru-RU" sz="1050" dirty="0"/>
        </a:p>
      </dgm:t>
    </dgm:pt>
    <dgm:pt modelId="{E15BA4D2-9290-4B30-B0D4-75A76B131833}" type="parTrans" cxnId="{78C56E72-5534-446B-A256-F66157A17A78}">
      <dgm:prSet/>
      <dgm:spPr/>
      <dgm:t>
        <a:bodyPr/>
        <a:lstStyle/>
        <a:p>
          <a:endParaRPr lang="ru-RU"/>
        </a:p>
      </dgm:t>
    </dgm:pt>
    <dgm:pt modelId="{76F4FCAF-250D-48FC-B3EC-8E11353364B2}" type="sibTrans" cxnId="{78C56E72-5534-446B-A256-F66157A17A78}">
      <dgm:prSet/>
      <dgm:spPr/>
      <dgm:t>
        <a:bodyPr/>
        <a:lstStyle/>
        <a:p>
          <a:endParaRPr lang="ru-RU"/>
        </a:p>
      </dgm:t>
    </dgm:pt>
    <dgm:pt modelId="{1E93F56E-E69F-4F43-9FF9-F52C4169AC18}">
      <dgm:prSet phldrT="[Текст]" custT="1"/>
      <dgm:spPr/>
      <dgm:t>
        <a:bodyPr/>
        <a:lstStyle/>
        <a:p>
          <a:r>
            <a:rPr lang="ru-RU" sz="1200" dirty="0" smtClean="0"/>
            <a:t>безусловное исполнение принятых социальных обязательств перед гражданами, ежегодная индексация размеров социальных выплат и пособий</a:t>
          </a:r>
          <a:endParaRPr lang="ru-RU" sz="1200" dirty="0"/>
        </a:p>
      </dgm:t>
    </dgm:pt>
    <dgm:pt modelId="{253FCC13-CF04-45EF-B3B9-4983CECAA731}" type="parTrans" cxnId="{FD1C3AB6-0A25-4563-B56A-C84E4183A76D}">
      <dgm:prSet/>
      <dgm:spPr/>
      <dgm:t>
        <a:bodyPr/>
        <a:lstStyle/>
        <a:p>
          <a:endParaRPr lang="ru-RU"/>
        </a:p>
      </dgm:t>
    </dgm:pt>
    <dgm:pt modelId="{69974197-6EFD-482D-BA75-4B4776173A7E}" type="sibTrans" cxnId="{FD1C3AB6-0A25-4563-B56A-C84E4183A76D}">
      <dgm:prSet/>
      <dgm:spPr/>
      <dgm:t>
        <a:bodyPr/>
        <a:lstStyle/>
        <a:p>
          <a:endParaRPr lang="ru-RU"/>
        </a:p>
      </dgm:t>
    </dgm:pt>
    <dgm:pt modelId="{CC604888-B4BC-4A6E-96EA-ABD8DC3B88EF}">
      <dgm:prSet phldrT="[Текст]" custT="1"/>
      <dgm:spPr/>
      <dgm:t>
        <a:bodyPr/>
        <a:lstStyle/>
        <a:p>
          <a:r>
            <a:rPr lang="ru-RU" sz="1200" dirty="0" smtClean="0"/>
            <a:t>реализация мероприятий, обеспечивающих положительное влияние на социально-экономическое развитие городского округа и уровень жизни населения в долгосрочной перспективе</a:t>
          </a:r>
          <a:endParaRPr lang="ru-RU" sz="1200" dirty="0"/>
        </a:p>
      </dgm:t>
    </dgm:pt>
    <dgm:pt modelId="{192040B4-B853-4F82-AB6B-A5E4620B55CB}" type="parTrans" cxnId="{12FBAFF9-6032-4436-A0E3-D83EE784C211}">
      <dgm:prSet/>
      <dgm:spPr/>
      <dgm:t>
        <a:bodyPr/>
        <a:lstStyle/>
        <a:p>
          <a:endParaRPr lang="ru-RU"/>
        </a:p>
      </dgm:t>
    </dgm:pt>
    <dgm:pt modelId="{709FF97B-F71F-4221-847E-47AC53AB407A}" type="sibTrans" cxnId="{12FBAFF9-6032-4436-A0E3-D83EE784C211}">
      <dgm:prSet/>
      <dgm:spPr/>
      <dgm:t>
        <a:bodyPr/>
        <a:lstStyle/>
        <a:p>
          <a:endParaRPr lang="ru-RU"/>
        </a:p>
      </dgm:t>
    </dgm:pt>
    <dgm:pt modelId="{05A18654-1768-4340-9288-945222F27684}">
      <dgm:prSet phldrT="[Текст]" custT="1"/>
      <dgm:spPr>
        <a:solidFill>
          <a:schemeClr val="tx2">
            <a:lumMod val="75000"/>
          </a:schemeClr>
        </a:solidFill>
      </dgm:spPr>
      <dgm:t>
        <a:bodyPr/>
        <a:lstStyle/>
        <a:p>
          <a:r>
            <a:rPr lang="ru-RU" sz="1050" dirty="0" smtClean="0"/>
            <a:t>Модернизация</a:t>
          </a:r>
          <a:endParaRPr lang="ru-RU" sz="1050" dirty="0"/>
        </a:p>
      </dgm:t>
    </dgm:pt>
    <dgm:pt modelId="{1C591AB9-1894-4C17-8570-5DCC6FEE1EEE}" type="parTrans" cxnId="{1FDA661A-21F0-4BF2-9A02-D1FC26BF28B9}">
      <dgm:prSet/>
      <dgm:spPr/>
      <dgm:t>
        <a:bodyPr/>
        <a:lstStyle/>
        <a:p>
          <a:endParaRPr lang="ru-RU"/>
        </a:p>
      </dgm:t>
    </dgm:pt>
    <dgm:pt modelId="{0C6367E4-7CA1-48B6-96B4-72A950FB9A17}" type="sibTrans" cxnId="{1FDA661A-21F0-4BF2-9A02-D1FC26BF28B9}">
      <dgm:prSet/>
      <dgm:spPr/>
      <dgm:t>
        <a:bodyPr/>
        <a:lstStyle/>
        <a:p>
          <a:endParaRPr lang="ru-RU"/>
        </a:p>
      </dgm:t>
    </dgm:pt>
    <dgm:pt modelId="{B0952255-A083-4BF3-8855-E978B7472B3D}">
      <dgm:prSet phldrT="[Текст]" custT="1"/>
      <dgm:spPr/>
      <dgm:t>
        <a:bodyPr/>
        <a:lstStyle/>
        <a:p>
          <a:r>
            <a:rPr lang="ru-RU" sz="1200" dirty="0" smtClean="0"/>
            <a:t>повышение прозрачности и открытости бюджетной системы</a:t>
          </a:r>
          <a:endParaRPr lang="ru-RU" sz="1200" dirty="0"/>
        </a:p>
      </dgm:t>
    </dgm:pt>
    <dgm:pt modelId="{EC796EC5-6EF7-455D-BAA9-49D91D5C9027}" type="parTrans" cxnId="{C6EC4922-FCF4-46C3-85C9-56DC9DCA2248}">
      <dgm:prSet/>
      <dgm:spPr/>
      <dgm:t>
        <a:bodyPr/>
        <a:lstStyle/>
        <a:p>
          <a:endParaRPr lang="ru-RU"/>
        </a:p>
      </dgm:t>
    </dgm:pt>
    <dgm:pt modelId="{64F03CDD-238B-4727-966B-918AC5C91241}" type="sibTrans" cxnId="{C6EC4922-FCF4-46C3-85C9-56DC9DCA2248}">
      <dgm:prSet/>
      <dgm:spPr/>
      <dgm:t>
        <a:bodyPr/>
        <a:lstStyle/>
        <a:p>
          <a:endParaRPr lang="ru-RU"/>
        </a:p>
      </dgm:t>
    </dgm:pt>
    <dgm:pt modelId="{89E75999-F071-4A14-B9A0-720822409940}">
      <dgm:prSet phldrT="[Текст]" custT="1"/>
      <dgm:spPr/>
      <dgm:t>
        <a:bodyPr/>
        <a:lstStyle/>
        <a:p>
          <a:r>
            <a:rPr lang="ru-RU" sz="1200" dirty="0" smtClean="0"/>
            <a:t>повышение роли граждан и общественных институтов в процессе формирования приоритетов бюджетной политики и направлений расходов бюджета, реализация проектов инициативного бюджетирования</a:t>
          </a:r>
          <a:endParaRPr lang="ru-RU" sz="1200" dirty="0"/>
        </a:p>
      </dgm:t>
    </dgm:pt>
    <dgm:pt modelId="{E20E81FA-F292-42C8-975C-E7DF3662AC56}" type="parTrans" cxnId="{A99AA132-916D-43E4-A446-554A9BC7E735}">
      <dgm:prSet/>
      <dgm:spPr/>
      <dgm:t>
        <a:bodyPr/>
        <a:lstStyle/>
        <a:p>
          <a:endParaRPr lang="ru-RU"/>
        </a:p>
      </dgm:t>
    </dgm:pt>
    <dgm:pt modelId="{7F26CB31-3DB9-484F-BD18-DEE2AAED2D02}" type="sibTrans" cxnId="{A99AA132-916D-43E4-A446-554A9BC7E735}">
      <dgm:prSet/>
      <dgm:spPr/>
      <dgm:t>
        <a:bodyPr/>
        <a:lstStyle/>
        <a:p>
          <a:endParaRPr lang="ru-RU"/>
        </a:p>
      </dgm:t>
    </dgm:pt>
    <dgm:pt modelId="{8C1B3CDC-3C40-47FB-804A-F14AFE8A8713}">
      <dgm:prSet phldrT="[Текст]" custT="1"/>
      <dgm:spPr/>
      <dgm:t>
        <a:bodyPr/>
        <a:lstStyle/>
        <a:p>
          <a:r>
            <a:rPr lang="ru-RU" sz="1200" dirty="0" smtClean="0"/>
            <a:t>ограничение принятия новых расходных обязательств местного бюджета, недопущения кредиторской задолженности</a:t>
          </a:r>
          <a:endParaRPr lang="ru-RU" sz="1200" dirty="0"/>
        </a:p>
      </dgm:t>
    </dgm:pt>
    <dgm:pt modelId="{C6FEB518-1F02-47B2-A792-D827A8492274}" type="parTrans" cxnId="{DCC07303-C7DF-4EFC-A878-6E4ECE1622D8}">
      <dgm:prSet/>
      <dgm:spPr/>
      <dgm:t>
        <a:bodyPr/>
        <a:lstStyle/>
        <a:p>
          <a:endParaRPr lang="ru-RU"/>
        </a:p>
      </dgm:t>
    </dgm:pt>
    <dgm:pt modelId="{2BF1FAB7-B382-43A7-B7FD-0551244BFCE9}" type="sibTrans" cxnId="{DCC07303-C7DF-4EFC-A878-6E4ECE1622D8}">
      <dgm:prSet/>
      <dgm:spPr/>
      <dgm:t>
        <a:bodyPr/>
        <a:lstStyle/>
        <a:p>
          <a:endParaRPr lang="ru-RU"/>
        </a:p>
      </dgm:t>
    </dgm:pt>
    <dgm:pt modelId="{6DAD835E-A0B2-40A5-BEE8-4BE1DE2975BD}">
      <dgm:prSet phldrT="[Текст]" custT="1"/>
      <dgm:spPr/>
      <dgm:t>
        <a:bodyPr/>
        <a:lstStyle/>
        <a:p>
          <a:r>
            <a:rPr lang="ru-RU" sz="1200" dirty="0" smtClean="0"/>
            <a:t>совершенствование нормативного правового регулирования и методологии управления общественными финансами</a:t>
          </a:r>
          <a:endParaRPr lang="ru-RU" sz="1200" dirty="0"/>
        </a:p>
      </dgm:t>
    </dgm:pt>
    <dgm:pt modelId="{0B92D5CC-7145-4A9E-90E6-27231F8D7A17}" type="parTrans" cxnId="{1AC2022B-3DD7-418F-A19E-75591E830CAD}">
      <dgm:prSet/>
      <dgm:spPr/>
      <dgm:t>
        <a:bodyPr/>
        <a:lstStyle/>
        <a:p>
          <a:endParaRPr lang="ru-RU"/>
        </a:p>
      </dgm:t>
    </dgm:pt>
    <dgm:pt modelId="{A28B2178-00F5-4581-B5CC-0CB770B6CF9C}" type="sibTrans" cxnId="{1AC2022B-3DD7-418F-A19E-75591E830CAD}">
      <dgm:prSet/>
      <dgm:spPr/>
      <dgm:t>
        <a:bodyPr/>
        <a:lstStyle/>
        <a:p>
          <a:endParaRPr lang="ru-RU"/>
        </a:p>
      </dgm:t>
    </dgm:pt>
    <dgm:pt modelId="{A05D086E-457F-4438-9A0A-84129775252E}" type="pres">
      <dgm:prSet presAssocID="{90C67717-BBA7-44A8-961D-B6B82F12C7D8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F281EAE-31AF-4904-B7FB-E62689E4742B}" type="pres">
      <dgm:prSet presAssocID="{CE786647-DE1A-4944-8A81-602887987F04}" presName="composite" presStyleCnt="0"/>
      <dgm:spPr/>
    </dgm:pt>
    <dgm:pt modelId="{21C16578-353A-4134-AF9C-921EFBCE18C3}" type="pres">
      <dgm:prSet presAssocID="{CE786647-DE1A-4944-8A81-602887987F04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21E3DF-97FF-40C2-BB75-B7E8F9DE83A0}" type="pres">
      <dgm:prSet presAssocID="{CE786647-DE1A-4944-8A81-602887987F04}" presName="descendantText" presStyleLbl="alignAcc1" presStyleIdx="0" presStyleCnt="3" custScaleX="95414" custScaleY="1969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31715A-E95B-4143-BCD0-3FBE660E52AE}" type="pres">
      <dgm:prSet presAssocID="{677BE475-233A-419A-BC50-2C098A82E8C1}" presName="sp" presStyleCnt="0"/>
      <dgm:spPr/>
    </dgm:pt>
    <dgm:pt modelId="{3217ECB6-1C69-49AC-BB72-D6921852E97D}" type="pres">
      <dgm:prSet presAssocID="{182E7E20-4A15-481F-B860-CBE3A1588E72}" presName="composite" presStyleCnt="0"/>
      <dgm:spPr/>
    </dgm:pt>
    <dgm:pt modelId="{518DB4BD-77BF-41DE-AA8F-13B21347DC90}" type="pres">
      <dgm:prSet presAssocID="{182E7E20-4A15-481F-B860-CBE3A1588E72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F07F7A-1221-4F70-849C-D1040F0874B5}" type="pres">
      <dgm:prSet presAssocID="{182E7E20-4A15-481F-B860-CBE3A1588E72}" presName="descendantText" presStyleLbl="alignAcc1" presStyleIdx="1" presStyleCnt="3" custScaleX="97457" custScaleY="173960" custLinFactNeighborX="669" custLinFactNeighborY="243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AE1F26-7D00-4B7F-B2DA-A57C71B5BDD2}" type="pres">
      <dgm:prSet presAssocID="{76F4FCAF-250D-48FC-B3EC-8E11353364B2}" presName="sp" presStyleCnt="0"/>
      <dgm:spPr/>
    </dgm:pt>
    <dgm:pt modelId="{615F6CEF-CA47-431D-8C12-1BC6490C0B06}" type="pres">
      <dgm:prSet presAssocID="{05A18654-1768-4340-9288-945222F27684}" presName="composite" presStyleCnt="0"/>
      <dgm:spPr/>
    </dgm:pt>
    <dgm:pt modelId="{A7633E54-9DDB-4C3D-B5B2-80FCF15176AE}" type="pres">
      <dgm:prSet presAssocID="{05A18654-1768-4340-9288-945222F27684}" presName="parentText" presStyleLbl="alignNode1" presStyleIdx="2" presStyleCnt="3" custLinFactNeighborX="3088" custLinFactNeighborY="1586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CB27F7-F5B6-4542-9B54-BFA9A132435E}" type="pres">
      <dgm:prSet presAssocID="{05A18654-1768-4340-9288-945222F27684}" presName="descendantText" presStyleLbl="alignAcc1" presStyleIdx="2" presStyleCnt="3" custScaleX="97578" custScaleY="137810" custLinFactNeighborX="730" custLinFactNeighborY="346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D1C3AB6-0A25-4563-B56A-C84E4183A76D}" srcId="{182E7E20-4A15-481F-B860-CBE3A1588E72}" destId="{1E93F56E-E69F-4F43-9FF9-F52C4169AC18}" srcOrd="0" destOrd="0" parTransId="{253FCC13-CF04-45EF-B3B9-4983CECAA731}" sibTransId="{69974197-6EFD-482D-BA75-4B4776173A7E}"/>
    <dgm:cxn modelId="{30474397-B27A-4B79-A19C-233A9ABCAA64}" srcId="{CE786647-DE1A-4944-8A81-602887987F04}" destId="{C7CA4117-0BDC-4405-9806-D8AED9348BB0}" srcOrd="0" destOrd="0" parTransId="{7D84A0A5-6B61-42E1-BF55-67FEA2816707}" sibTransId="{8A0D5D80-20FB-4B49-AF55-B6A4BBDA0E73}"/>
    <dgm:cxn modelId="{1AC2022B-3DD7-418F-A19E-75591E830CAD}" srcId="{182E7E20-4A15-481F-B860-CBE3A1588E72}" destId="{6DAD835E-A0B2-40A5-BEE8-4BE1DE2975BD}" srcOrd="2" destOrd="0" parTransId="{0B92D5CC-7145-4A9E-90E6-27231F8D7A17}" sibTransId="{A28B2178-00F5-4581-B5CC-0CB770B6CF9C}"/>
    <dgm:cxn modelId="{F473B594-775E-4DB0-80F6-A81659332414}" type="presOf" srcId="{B0952255-A083-4BF3-8855-E978B7472B3D}" destId="{12CB27F7-F5B6-4542-9B54-BFA9A132435E}" srcOrd="0" destOrd="0" presId="urn:microsoft.com/office/officeart/2005/8/layout/chevron2"/>
    <dgm:cxn modelId="{F63C9641-687A-4FA9-AA6E-9DEB85AF12B1}" type="presOf" srcId="{CC604888-B4BC-4A6E-96EA-ABD8DC3B88EF}" destId="{F9F07F7A-1221-4F70-849C-D1040F0874B5}" srcOrd="0" destOrd="1" presId="urn:microsoft.com/office/officeart/2005/8/layout/chevron2"/>
    <dgm:cxn modelId="{1FDA661A-21F0-4BF2-9A02-D1FC26BF28B9}" srcId="{90C67717-BBA7-44A8-961D-B6B82F12C7D8}" destId="{05A18654-1768-4340-9288-945222F27684}" srcOrd="2" destOrd="0" parTransId="{1C591AB9-1894-4C17-8570-5DCC6FEE1EEE}" sibTransId="{0C6367E4-7CA1-48B6-96B4-72A950FB9A17}"/>
    <dgm:cxn modelId="{B7E295E6-4FD2-4794-819F-C00282797428}" type="presOf" srcId="{1E93F56E-E69F-4F43-9FF9-F52C4169AC18}" destId="{F9F07F7A-1221-4F70-849C-D1040F0874B5}" srcOrd="0" destOrd="0" presId="urn:microsoft.com/office/officeart/2005/8/layout/chevron2"/>
    <dgm:cxn modelId="{9F183203-3306-4191-86E1-32DDC3B62466}" srcId="{CE786647-DE1A-4944-8A81-602887987F04}" destId="{3E34C7C5-6D1F-4D0D-8D13-182B15C6F34A}" srcOrd="1" destOrd="0" parTransId="{90B06351-A6F4-40F9-BAD4-6675C5635F2E}" sibTransId="{4928387E-3288-498F-A292-92088FAB7287}"/>
    <dgm:cxn modelId="{C6EC4922-FCF4-46C3-85C9-56DC9DCA2248}" srcId="{05A18654-1768-4340-9288-945222F27684}" destId="{B0952255-A083-4BF3-8855-E978B7472B3D}" srcOrd="0" destOrd="0" parTransId="{EC796EC5-6EF7-455D-BAA9-49D91D5C9027}" sibTransId="{64F03CDD-238B-4727-966B-918AC5C91241}"/>
    <dgm:cxn modelId="{78C56E72-5534-446B-A256-F66157A17A78}" srcId="{90C67717-BBA7-44A8-961D-B6B82F12C7D8}" destId="{182E7E20-4A15-481F-B860-CBE3A1588E72}" srcOrd="1" destOrd="0" parTransId="{E15BA4D2-9290-4B30-B0D4-75A76B131833}" sibTransId="{76F4FCAF-250D-48FC-B3EC-8E11353364B2}"/>
    <dgm:cxn modelId="{A99AA132-916D-43E4-A446-554A9BC7E735}" srcId="{05A18654-1768-4340-9288-945222F27684}" destId="{89E75999-F071-4A14-B9A0-720822409940}" srcOrd="1" destOrd="0" parTransId="{E20E81FA-F292-42C8-975C-E7DF3662AC56}" sibTransId="{7F26CB31-3DB9-484F-BD18-DEE2AAED2D02}"/>
    <dgm:cxn modelId="{D217FB8A-71EE-4EC5-9D0D-531BDEA98528}" srcId="{90C67717-BBA7-44A8-961D-B6B82F12C7D8}" destId="{CE786647-DE1A-4944-8A81-602887987F04}" srcOrd="0" destOrd="0" parTransId="{6F11A62D-381D-4552-9826-4561C7348835}" sibTransId="{677BE475-233A-419A-BC50-2C098A82E8C1}"/>
    <dgm:cxn modelId="{06F11BEF-CD1F-497E-B012-5365C69E5E05}" type="presOf" srcId="{182E7E20-4A15-481F-B860-CBE3A1588E72}" destId="{518DB4BD-77BF-41DE-AA8F-13B21347DC90}" srcOrd="0" destOrd="0" presId="urn:microsoft.com/office/officeart/2005/8/layout/chevron2"/>
    <dgm:cxn modelId="{12FBAFF9-6032-4436-A0E3-D83EE784C211}" srcId="{182E7E20-4A15-481F-B860-CBE3A1588E72}" destId="{CC604888-B4BC-4A6E-96EA-ABD8DC3B88EF}" srcOrd="1" destOrd="0" parTransId="{192040B4-B853-4F82-AB6B-A5E4620B55CB}" sibTransId="{709FF97B-F71F-4221-847E-47AC53AB407A}"/>
    <dgm:cxn modelId="{DCC07303-C7DF-4EFC-A878-6E4ECE1622D8}" srcId="{CE786647-DE1A-4944-8A81-602887987F04}" destId="{8C1B3CDC-3C40-47FB-804A-F14AFE8A8713}" srcOrd="2" destOrd="0" parTransId="{C6FEB518-1F02-47B2-A792-D827A8492274}" sibTransId="{2BF1FAB7-B382-43A7-B7FD-0551244BFCE9}"/>
    <dgm:cxn modelId="{607C8258-0CEC-409A-A4B4-C424A3E2C4A7}" type="presOf" srcId="{CE786647-DE1A-4944-8A81-602887987F04}" destId="{21C16578-353A-4134-AF9C-921EFBCE18C3}" srcOrd="0" destOrd="0" presId="urn:microsoft.com/office/officeart/2005/8/layout/chevron2"/>
    <dgm:cxn modelId="{450C367F-DBFD-4948-ADDF-B7C3FC742999}" type="presOf" srcId="{05A18654-1768-4340-9288-945222F27684}" destId="{A7633E54-9DDB-4C3D-B5B2-80FCF15176AE}" srcOrd="0" destOrd="0" presId="urn:microsoft.com/office/officeart/2005/8/layout/chevron2"/>
    <dgm:cxn modelId="{20C1E595-D9C6-4DE2-923C-1B5E84280CDB}" type="presOf" srcId="{89E75999-F071-4A14-B9A0-720822409940}" destId="{12CB27F7-F5B6-4542-9B54-BFA9A132435E}" srcOrd="0" destOrd="1" presId="urn:microsoft.com/office/officeart/2005/8/layout/chevron2"/>
    <dgm:cxn modelId="{8608BE7B-416C-4392-8745-2CC5D8490DD2}" type="presOf" srcId="{8C1B3CDC-3C40-47FB-804A-F14AFE8A8713}" destId="{4521E3DF-97FF-40C2-BB75-B7E8F9DE83A0}" srcOrd="0" destOrd="2" presId="urn:microsoft.com/office/officeart/2005/8/layout/chevron2"/>
    <dgm:cxn modelId="{F898DB2C-F64A-4E81-A22C-33419FBAE1E0}" type="presOf" srcId="{6DAD835E-A0B2-40A5-BEE8-4BE1DE2975BD}" destId="{F9F07F7A-1221-4F70-849C-D1040F0874B5}" srcOrd="0" destOrd="2" presId="urn:microsoft.com/office/officeart/2005/8/layout/chevron2"/>
    <dgm:cxn modelId="{1017A592-D02E-4398-930A-E393FB03E062}" type="presOf" srcId="{90C67717-BBA7-44A8-961D-B6B82F12C7D8}" destId="{A05D086E-457F-4438-9A0A-84129775252E}" srcOrd="0" destOrd="0" presId="urn:microsoft.com/office/officeart/2005/8/layout/chevron2"/>
    <dgm:cxn modelId="{00DD3DE0-70C3-4F36-B470-28FD3C0C9888}" type="presOf" srcId="{3E34C7C5-6D1F-4D0D-8D13-182B15C6F34A}" destId="{4521E3DF-97FF-40C2-BB75-B7E8F9DE83A0}" srcOrd="0" destOrd="1" presId="urn:microsoft.com/office/officeart/2005/8/layout/chevron2"/>
    <dgm:cxn modelId="{D2ACB33B-5860-4931-BB25-A7F345711EBD}" type="presOf" srcId="{C7CA4117-0BDC-4405-9806-D8AED9348BB0}" destId="{4521E3DF-97FF-40C2-BB75-B7E8F9DE83A0}" srcOrd="0" destOrd="0" presId="urn:microsoft.com/office/officeart/2005/8/layout/chevron2"/>
    <dgm:cxn modelId="{4A7F21C3-8670-4A12-B1E2-F1E045485396}" type="presParOf" srcId="{A05D086E-457F-4438-9A0A-84129775252E}" destId="{AF281EAE-31AF-4904-B7FB-E62689E4742B}" srcOrd="0" destOrd="0" presId="urn:microsoft.com/office/officeart/2005/8/layout/chevron2"/>
    <dgm:cxn modelId="{DA364EEE-6918-4C05-A98E-98541720D61F}" type="presParOf" srcId="{AF281EAE-31AF-4904-B7FB-E62689E4742B}" destId="{21C16578-353A-4134-AF9C-921EFBCE18C3}" srcOrd="0" destOrd="0" presId="urn:microsoft.com/office/officeart/2005/8/layout/chevron2"/>
    <dgm:cxn modelId="{78FA5D83-973A-4284-81F9-FC179D146ABE}" type="presParOf" srcId="{AF281EAE-31AF-4904-B7FB-E62689E4742B}" destId="{4521E3DF-97FF-40C2-BB75-B7E8F9DE83A0}" srcOrd="1" destOrd="0" presId="urn:microsoft.com/office/officeart/2005/8/layout/chevron2"/>
    <dgm:cxn modelId="{4D9DC255-DC2B-41A7-817C-D002DACDE308}" type="presParOf" srcId="{A05D086E-457F-4438-9A0A-84129775252E}" destId="{5531715A-E95B-4143-BCD0-3FBE660E52AE}" srcOrd="1" destOrd="0" presId="urn:microsoft.com/office/officeart/2005/8/layout/chevron2"/>
    <dgm:cxn modelId="{7180C276-B4CA-4B17-A7C6-72AF44CCED8B}" type="presParOf" srcId="{A05D086E-457F-4438-9A0A-84129775252E}" destId="{3217ECB6-1C69-49AC-BB72-D6921852E97D}" srcOrd="2" destOrd="0" presId="urn:microsoft.com/office/officeart/2005/8/layout/chevron2"/>
    <dgm:cxn modelId="{6CB23B75-8F92-415D-90D8-269313453046}" type="presParOf" srcId="{3217ECB6-1C69-49AC-BB72-D6921852E97D}" destId="{518DB4BD-77BF-41DE-AA8F-13B21347DC90}" srcOrd="0" destOrd="0" presId="urn:microsoft.com/office/officeart/2005/8/layout/chevron2"/>
    <dgm:cxn modelId="{BA26D724-5A62-43AE-87AF-878AB5653325}" type="presParOf" srcId="{3217ECB6-1C69-49AC-BB72-D6921852E97D}" destId="{F9F07F7A-1221-4F70-849C-D1040F0874B5}" srcOrd="1" destOrd="0" presId="urn:microsoft.com/office/officeart/2005/8/layout/chevron2"/>
    <dgm:cxn modelId="{5089413B-CFA7-4A1E-A0C6-B6497969F4CC}" type="presParOf" srcId="{A05D086E-457F-4438-9A0A-84129775252E}" destId="{32AE1F26-7D00-4B7F-B2DA-A57C71B5BDD2}" srcOrd="3" destOrd="0" presId="urn:microsoft.com/office/officeart/2005/8/layout/chevron2"/>
    <dgm:cxn modelId="{D935BD91-76BE-46E0-8F30-C3B51E5C3D01}" type="presParOf" srcId="{A05D086E-457F-4438-9A0A-84129775252E}" destId="{615F6CEF-CA47-431D-8C12-1BC6490C0B06}" srcOrd="4" destOrd="0" presId="urn:microsoft.com/office/officeart/2005/8/layout/chevron2"/>
    <dgm:cxn modelId="{9728D593-FABA-4C19-B57C-6D4F2D57BC2F}" type="presParOf" srcId="{615F6CEF-CA47-431D-8C12-1BC6490C0B06}" destId="{A7633E54-9DDB-4C3D-B5B2-80FCF15176AE}" srcOrd="0" destOrd="0" presId="urn:microsoft.com/office/officeart/2005/8/layout/chevron2"/>
    <dgm:cxn modelId="{4DB84520-9F78-4822-8757-4E4E26A24896}" type="presParOf" srcId="{615F6CEF-CA47-431D-8C12-1BC6490C0B06}" destId="{12CB27F7-F5B6-4542-9B54-BFA9A132435E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CDBCB92-BFEF-4AFC-8ABA-EE491F75E5B8}" type="doc">
      <dgm:prSet loTypeId="urn:microsoft.com/office/officeart/2005/8/layout/cycle8" loCatId="cycle" qsTypeId="urn:microsoft.com/office/officeart/2005/8/quickstyle/simple1" qsCatId="simple" csTypeId="urn:microsoft.com/office/officeart/2005/8/colors/accent1_2" csCatId="accent1" phldr="0"/>
      <dgm:spPr/>
    </dgm:pt>
    <dgm:pt modelId="{1E476576-7318-4D30-94B1-7E6D67991B45}" type="pres">
      <dgm:prSet presAssocID="{1CDBCB92-BFEF-4AFC-8ABA-EE491F75E5B8}" presName="compositeShape" presStyleCnt="0">
        <dgm:presLayoutVars>
          <dgm:chMax val="7"/>
          <dgm:dir/>
          <dgm:resizeHandles val="exact"/>
        </dgm:presLayoutVars>
      </dgm:prSet>
      <dgm:spPr/>
    </dgm:pt>
  </dgm:ptLst>
  <dgm:cxnLst>
    <dgm:cxn modelId="{09264640-67ED-4029-8571-C00C0DF0C44E}" type="presOf" srcId="{1CDBCB92-BFEF-4AFC-8ABA-EE491F75E5B8}" destId="{1E476576-7318-4D30-94B1-7E6D67991B45}" srcOrd="0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FF6D1C6-4873-48BF-8BD0-5F1904A2B906}" type="doc">
      <dgm:prSet loTypeId="urn:microsoft.com/office/officeart/2005/8/layout/hierarchy4" loCatId="list" qsTypeId="urn:microsoft.com/office/officeart/2005/8/quickstyle/3d3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8DC44C66-6C22-4064-B55F-6E48F679B11E}">
      <dgm:prSet phldrT="[Текст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ru-RU" sz="3200" b="1" dirty="0" smtClean="0">
              <a:solidFill>
                <a:schemeClr val="accent6">
                  <a:lumMod val="50000"/>
                </a:schemeClr>
              </a:solidFill>
            </a:rPr>
            <a:t>Всего</a:t>
          </a:r>
          <a:r>
            <a:rPr lang="ru-RU" sz="3200" b="1" dirty="0" smtClean="0"/>
            <a:t> </a:t>
          </a:r>
          <a:r>
            <a:rPr lang="ru-RU" sz="3200" b="1" dirty="0" smtClean="0">
              <a:solidFill>
                <a:schemeClr val="accent6">
                  <a:lumMod val="50000"/>
                </a:schemeClr>
              </a:solidFill>
            </a:rPr>
            <a:t>503,6 млн. рублей</a:t>
          </a:r>
          <a:endParaRPr lang="ru-RU" sz="3200" b="1" dirty="0">
            <a:solidFill>
              <a:schemeClr val="accent6">
                <a:lumMod val="50000"/>
              </a:schemeClr>
            </a:solidFill>
          </a:endParaRPr>
        </a:p>
      </dgm:t>
    </dgm:pt>
    <dgm:pt modelId="{2208B78F-F775-4931-903C-7FF795E6111B}" type="parTrans" cxnId="{70023C06-90BB-41CC-A330-C0051B73D91F}">
      <dgm:prSet/>
      <dgm:spPr/>
      <dgm:t>
        <a:bodyPr/>
        <a:lstStyle/>
        <a:p>
          <a:endParaRPr lang="ru-RU"/>
        </a:p>
      </dgm:t>
    </dgm:pt>
    <dgm:pt modelId="{200CC604-41E7-4EB8-B3F8-FFB821E71AEE}" type="sibTrans" cxnId="{70023C06-90BB-41CC-A330-C0051B73D91F}">
      <dgm:prSet/>
      <dgm:spPr/>
      <dgm:t>
        <a:bodyPr/>
        <a:lstStyle/>
        <a:p>
          <a:endParaRPr lang="ru-RU"/>
        </a:p>
      </dgm:t>
    </dgm:pt>
    <dgm:pt modelId="{21BFD038-F72B-4063-9A28-6B14EE1D94A8}">
      <dgm:prSet phldrT="[Текст]" custT="1"/>
      <dgm:spPr/>
      <dgm:t>
        <a:bodyPr/>
        <a:lstStyle/>
        <a:p>
          <a:r>
            <a:rPr lang="ru-RU" sz="1400" b="1" dirty="0" smtClean="0"/>
            <a:t>Налоговые и неналоговые (собственные)</a:t>
          </a:r>
        </a:p>
        <a:p>
          <a:r>
            <a:rPr lang="ru-RU" sz="1400" b="1" dirty="0" smtClean="0"/>
            <a:t>137,0 </a:t>
          </a:r>
        </a:p>
        <a:p>
          <a:r>
            <a:rPr lang="ru-RU" sz="1400" b="1" dirty="0" smtClean="0"/>
            <a:t>млн. рублей </a:t>
          </a:r>
        </a:p>
        <a:p>
          <a:r>
            <a:rPr lang="ru-RU" sz="1400" b="1" dirty="0" smtClean="0"/>
            <a:t>(27,</a:t>
          </a:r>
          <a:r>
            <a:rPr lang="ru-RU" sz="1400" b="1" dirty="0" smtClean="0">
              <a:solidFill>
                <a:schemeClr val="bg1"/>
              </a:solidFill>
            </a:rPr>
            <a:t>20</a:t>
          </a:r>
          <a:r>
            <a:rPr lang="ru-RU" sz="1400" b="1" dirty="0" smtClean="0"/>
            <a:t>%)</a:t>
          </a:r>
          <a:endParaRPr lang="ru-RU" sz="1400" b="1" dirty="0"/>
        </a:p>
      </dgm:t>
    </dgm:pt>
    <dgm:pt modelId="{AF2F809C-95D1-402F-A1BB-70832AED9DF2}" type="parTrans" cxnId="{0D385A83-3556-47F4-9763-EBC6FF4AC450}">
      <dgm:prSet/>
      <dgm:spPr/>
      <dgm:t>
        <a:bodyPr/>
        <a:lstStyle/>
        <a:p>
          <a:endParaRPr lang="ru-RU"/>
        </a:p>
      </dgm:t>
    </dgm:pt>
    <dgm:pt modelId="{A1A5D208-009A-4E21-AC29-312DA70C58DD}" type="sibTrans" cxnId="{0D385A83-3556-47F4-9763-EBC6FF4AC450}">
      <dgm:prSet/>
      <dgm:spPr/>
      <dgm:t>
        <a:bodyPr/>
        <a:lstStyle/>
        <a:p>
          <a:endParaRPr lang="ru-RU"/>
        </a:p>
      </dgm:t>
    </dgm:pt>
    <dgm:pt modelId="{5D4BA228-DA9C-4BAC-8411-5F45EE2BC0CC}">
      <dgm:prSet phldrT="[Текст]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ru-RU" b="1" dirty="0" smtClean="0"/>
            <a:t>НДФЛ</a:t>
          </a:r>
        </a:p>
        <a:p>
          <a:r>
            <a:rPr lang="ru-RU" b="1" dirty="0" smtClean="0"/>
            <a:t>94,2</a:t>
          </a:r>
        </a:p>
        <a:p>
          <a:r>
            <a:rPr lang="ru-RU" b="1" dirty="0" smtClean="0"/>
            <a:t> млн. рублей</a:t>
          </a:r>
          <a:endParaRPr lang="ru-RU" b="1" dirty="0"/>
        </a:p>
      </dgm:t>
    </dgm:pt>
    <dgm:pt modelId="{E15AC41C-C155-4958-82A3-692D3CB7AA5E}" type="parTrans" cxnId="{C3837BB9-62D8-4AB9-AE6D-9E8BCA2538DF}">
      <dgm:prSet/>
      <dgm:spPr/>
      <dgm:t>
        <a:bodyPr/>
        <a:lstStyle/>
        <a:p>
          <a:endParaRPr lang="ru-RU"/>
        </a:p>
      </dgm:t>
    </dgm:pt>
    <dgm:pt modelId="{6EAA00BE-BE8D-4E44-BDC7-AE86A7D7A953}" type="sibTrans" cxnId="{C3837BB9-62D8-4AB9-AE6D-9E8BCA2538DF}">
      <dgm:prSet/>
      <dgm:spPr/>
      <dgm:t>
        <a:bodyPr/>
        <a:lstStyle/>
        <a:p>
          <a:endParaRPr lang="ru-RU"/>
        </a:p>
      </dgm:t>
    </dgm:pt>
    <dgm:pt modelId="{6ABC991A-B9F3-426D-8DF0-BA4E8FEA36D9}">
      <dgm:prSet phldrT="[Текст]"/>
      <dgm:spPr>
        <a:solidFill>
          <a:schemeClr val="bg2">
            <a:lumMod val="50000"/>
          </a:schemeClr>
        </a:solidFill>
      </dgm:spPr>
      <dgm:t>
        <a:bodyPr/>
        <a:lstStyle/>
        <a:p>
          <a:r>
            <a:rPr lang="ru-RU" b="1" dirty="0" smtClean="0"/>
            <a:t>Акцизы</a:t>
          </a:r>
        </a:p>
        <a:p>
          <a:r>
            <a:rPr lang="ru-RU" b="1" dirty="0" smtClean="0">
              <a:solidFill>
                <a:schemeClr val="bg1"/>
              </a:solidFill>
            </a:rPr>
            <a:t>3,0</a:t>
          </a:r>
        </a:p>
        <a:p>
          <a:r>
            <a:rPr lang="ru-RU" b="1" dirty="0" smtClean="0"/>
            <a:t> млн. рублей</a:t>
          </a:r>
          <a:endParaRPr lang="ru-RU" b="1" dirty="0"/>
        </a:p>
      </dgm:t>
    </dgm:pt>
    <dgm:pt modelId="{FACB22AE-3112-4C2D-9011-70C6024B61B2}" type="parTrans" cxnId="{6BE0AC5F-A807-4F1F-A731-18C6AC9E2982}">
      <dgm:prSet/>
      <dgm:spPr/>
      <dgm:t>
        <a:bodyPr/>
        <a:lstStyle/>
        <a:p>
          <a:endParaRPr lang="ru-RU"/>
        </a:p>
      </dgm:t>
    </dgm:pt>
    <dgm:pt modelId="{25FBD7DF-7FE1-4540-B922-125E1EE11742}" type="sibTrans" cxnId="{6BE0AC5F-A807-4F1F-A731-18C6AC9E2982}">
      <dgm:prSet/>
      <dgm:spPr/>
      <dgm:t>
        <a:bodyPr/>
        <a:lstStyle/>
        <a:p>
          <a:endParaRPr lang="ru-RU"/>
        </a:p>
      </dgm:t>
    </dgm:pt>
    <dgm:pt modelId="{AD158025-3E85-4EC2-A36A-0724CA4100A4}">
      <dgm:prSet phldrT="[Текст]" custT="1"/>
      <dgm:spPr/>
      <dgm:t>
        <a:bodyPr/>
        <a:lstStyle/>
        <a:p>
          <a:r>
            <a:rPr lang="ru-RU" sz="1600" b="1" dirty="0" smtClean="0"/>
            <a:t>Безвозмездные </a:t>
          </a:r>
        </a:p>
        <a:p>
          <a:r>
            <a:rPr lang="ru-RU" sz="1600" b="1" dirty="0" smtClean="0"/>
            <a:t>366,6</a:t>
          </a:r>
        </a:p>
        <a:p>
          <a:r>
            <a:rPr lang="ru-RU" sz="1600" b="1" dirty="0" smtClean="0"/>
            <a:t> млн. рублей</a:t>
          </a:r>
        </a:p>
        <a:p>
          <a:r>
            <a:rPr lang="ru-RU" sz="1600" b="1" dirty="0" smtClean="0"/>
            <a:t>(72,80%)</a:t>
          </a:r>
          <a:endParaRPr lang="ru-RU" sz="1600" b="1" dirty="0"/>
        </a:p>
      </dgm:t>
    </dgm:pt>
    <dgm:pt modelId="{1AA1C967-60C2-4E15-8C89-BB968A0CCE92}" type="parTrans" cxnId="{B007376C-EDAB-4075-BF7D-BA8E79B45435}">
      <dgm:prSet/>
      <dgm:spPr/>
      <dgm:t>
        <a:bodyPr/>
        <a:lstStyle/>
        <a:p>
          <a:endParaRPr lang="ru-RU"/>
        </a:p>
      </dgm:t>
    </dgm:pt>
    <dgm:pt modelId="{967CECB5-ADF4-418B-A79E-F212A998EEC8}" type="sibTrans" cxnId="{B007376C-EDAB-4075-BF7D-BA8E79B45435}">
      <dgm:prSet/>
      <dgm:spPr/>
      <dgm:t>
        <a:bodyPr/>
        <a:lstStyle/>
        <a:p>
          <a:endParaRPr lang="ru-RU"/>
        </a:p>
      </dgm:t>
    </dgm:pt>
    <dgm:pt modelId="{A25BDC84-48CD-4DAA-AE82-5D5E569C1272}">
      <dgm:prSet phldrT="[Текст]"/>
      <dgm:spPr>
        <a:solidFill>
          <a:schemeClr val="tx2">
            <a:lumMod val="75000"/>
          </a:schemeClr>
        </a:solidFill>
      </dgm:spPr>
      <dgm:t>
        <a:bodyPr/>
        <a:lstStyle/>
        <a:p>
          <a:r>
            <a:rPr lang="ru-RU" b="1" dirty="0" smtClean="0"/>
            <a:t>Налог на совокупный доход </a:t>
          </a:r>
        </a:p>
        <a:p>
          <a:r>
            <a:rPr lang="ru-RU" b="1" dirty="0" smtClean="0"/>
            <a:t>2,6</a:t>
          </a:r>
        </a:p>
        <a:p>
          <a:r>
            <a:rPr lang="ru-RU" b="1" dirty="0" smtClean="0"/>
            <a:t> млн. рублей</a:t>
          </a:r>
          <a:endParaRPr lang="ru-RU" b="1" dirty="0"/>
        </a:p>
      </dgm:t>
    </dgm:pt>
    <dgm:pt modelId="{0C88B101-8E05-4788-BAA5-887FA0512177}" type="parTrans" cxnId="{B107F21A-56D8-46DF-8F7A-FF673BD0C00E}">
      <dgm:prSet/>
      <dgm:spPr/>
      <dgm:t>
        <a:bodyPr/>
        <a:lstStyle/>
        <a:p>
          <a:endParaRPr lang="ru-RU"/>
        </a:p>
      </dgm:t>
    </dgm:pt>
    <dgm:pt modelId="{5FE2C7EB-014B-4A18-B07D-2E69221B4DBF}" type="sibTrans" cxnId="{B107F21A-56D8-46DF-8F7A-FF673BD0C00E}">
      <dgm:prSet/>
      <dgm:spPr/>
      <dgm:t>
        <a:bodyPr/>
        <a:lstStyle/>
        <a:p>
          <a:endParaRPr lang="ru-RU"/>
        </a:p>
      </dgm:t>
    </dgm:pt>
    <dgm:pt modelId="{A33D1B3B-069B-4A1E-B5D4-53754179C6A0}">
      <dgm:prSet phldrT="[Текст]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ru-RU" b="1" dirty="0" smtClean="0"/>
            <a:t>Налоги на имущество</a:t>
          </a:r>
        </a:p>
        <a:p>
          <a:r>
            <a:rPr lang="ru-RU" b="1" dirty="0" smtClean="0"/>
            <a:t>25,2</a:t>
          </a:r>
        </a:p>
        <a:p>
          <a:r>
            <a:rPr lang="ru-RU" b="1" dirty="0" smtClean="0"/>
            <a:t> млн. рубле</a:t>
          </a:r>
          <a:r>
            <a:rPr lang="ru-RU" dirty="0" smtClean="0"/>
            <a:t>й</a:t>
          </a:r>
          <a:endParaRPr lang="ru-RU" dirty="0"/>
        </a:p>
      </dgm:t>
    </dgm:pt>
    <dgm:pt modelId="{3D3AB8A5-897B-4DC6-9D57-D78EDF58B94A}" type="parTrans" cxnId="{4A2B7FA9-959D-4218-A74C-B8D6B33E673E}">
      <dgm:prSet/>
      <dgm:spPr/>
      <dgm:t>
        <a:bodyPr/>
        <a:lstStyle/>
        <a:p>
          <a:endParaRPr lang="ru-RU"/>
        </a:p>
      </dgm:t>
    </dgm:pt>
    <dgm:pt modelId="{361F94D2-A51C-496A-80D0-6C9AA3A5AB59}" type="sibTrans" cxnId="{4A2B7FA9-959D-4218-A74C-B8D6B33E673E}">
      <dgm:prSet/>
      <dgm:spPr/>
      <dgm:t>
        <a:bodyPr/>
        <a:lstStyle/>
        <a:p>
          <a:endParaRPr lang="ru-RU"/>
        </a:p>
      </dgm:t>
    </dgm:pt>
    <dgm:pt modelId="{61EF2852-D34F-467E-BC7C-7AC166E1E157}">
      <dgm:prSet phldrT="[Текст]"/>
      <dgm:spPr>
        <a:solidFill>
          <a:srgbClr val="7030A0"/>
        </a:solidFill>
      </dgm:spPr>
      <dgm:t>
        <a:bodyPr/>
        <a:lstStyle/>
        <a:p>
          <a:r>
            <a:rPr lang="ru-RU" b="1" dirty="0" smtClean="0"/>
            <a:t>Субсидии 140,2</a:t>
          </a:r>
        </a:p>
        <a:p>
          <a:r>
            <a:rPr lang="ru-RU" b="1" dirty="0" smtClean="0"/>
            <a:t>млн. рублей</a:t>
          </a:r>
          <a:endParaRPr lang="ru-RU" b="1" dirty="0"/>
        </a:p>
      </dgm:t>
    </dgm:pt>
    <dgm:pt modelId="{2ABDB663-DFDC-4D14-88DF-D36CBF52A86F}" type="parTrans" cxnId="{89882FC8-383E-4264-9960-65DEAEB0D0E6}">
      <dgm:prSet/>
      <dgm:spPr/>
      <dgm:t>
        <a:bodyPr/>
        <a:lstStyle/>
        <a:p>
          <a:endParaRPr lang="ru-RU"/>
        </a:p>
      </dgm:t>
    </dgm:pt>
    <dgm:pt modelId="{76D83269-C08C-4B45-8770-6F6B6B8BCDC7}" type="sibTrans" cxnId="{89882FC8-383E-4264-9960-65DEAEB0D0E6}">
      <dgm:prSet/>
      <dgm:spPr/>
      <dgm:t>
        <a:bodyPr/>
        <a:lstStyle/>
        <a:p>
          <a:endParaRPr lang="ru-RU"/>
        </a:p>
      </dgm:t>
    </dgm:pt>
    <dgm:pt modelId="{C08ACA06-3C69-4A6D-961C-47916B9E42D4}">
      <dgm:prSet phldrT="[Текст]"/>
      <dgm:spPr>
        <a:solidFill>
          <a:srgbClr val="00B050"/>
        </a:solidFill>
      </dgm:spPr>
      <dgm:t>
        <a:bodyPr/>
        <a:lstStyle/>
        <a:p>
          <a:r>
            <a:rPr lang="ru-RU" b="1" smtClean="0"/>
            <a:t>Субвенции 179,1</a:t>
          </a:r>
          <a:endParaRPr lang="ru-RU" b="1" dirty="0" smtClean="0"/>
        </a:p>
        <a:p>
          <a:r>
            <a:rPr lang="ru-RU" b="1" dirty="0" smtClean="0"/>
            <a:t>млн. рублей</a:t>
          </a:r>
          <a:endParaRPr lang="ru-RU" b="1" dirty="0"/>
        </a:p>
      </dgm:t>
    </dgm:pt>
    <dgm:pt modelId="{0EAFD852-0EB1-48C5-B1F4-EE254E9E8ABE}" type="parTrans" cxnId="{E52D366A-D8EB-4639-803C-E3D2C152F1C2}">
      <dgm:prSet/>
      <dgm:spPr/>
      <dgm:t>
        <a:bodyPr/>
        <a:lstStyle/>
        <a:p>
          <a:endParaRPr lang="ru-RU"/>
        </a:p>
      </dgm:t>
    </dgm:pt>
    <dgm:pt modelId="{B9B68036-E6A0-4A37-B0FF-27D4266F187B}" type="sibTrans" cxnId="{E52D366A-D8EB-4639-803C-E3D2C152F1C2}">
      <dgm:prSet/>
      <dgm:spPr/>
      <dgm:t>
        <a:bodyPr/>
        <a:lstStyle/>
        <a:p>
          <a:endParaRPr lang="ru-RU"/>
        </a:p>
      </dgm:t>
    </dgm:pt>
    <dgm:pt modelId="{AB847A0A-A0AA-4FFB-A047-88F53D033C1E}">
      <dgm:prSet phldrT="[Текст]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ru-RU" dirty="0" smtClean="0">
              <a:solidFill>
                <a:schemeClr val="bg1"/>
              </a:solidFill>
            </a:rPr>
            <a:t> </a:t>
          </a:r>
          <a:r>
            <a:rPr lang="ru-RU" b="1" dirty="0" smtClean="0">
              <a:solidFill>
                <a:schemeClr val="bg1"/>
              </a:solidFill>
            </a:rPr>
            <a:t>Неналоговые доходы</a:t>
          </a:r>
        </a:p>
        <a:p>
          <a:r>
            <a:rPr lang="ru-RU" b="1" dirty="0" smtClean="0">
              <a:solidFill>
                <a:schemeClr val="bg1"/>
              </a:solidFill>
            </a:rPr>
            <a:t>10,6</a:t>
          </a:r>
        </a:p>
        <a:p>
          <a:r>
            <a:rPr lang="ru-RU" b="1" dirty="0" smtClean="0">
              <a:solidFill>
                <a:schemeClr val="bg1"/>
              </a:solidFill>
            </a:rPr>
            <a:t> млн. рублей</a:t>
          </a:r>
          <a:endParaRPr lang="ru-RU" b="1" dirty="0">
            <a:solidFill>
              <a:schemeClr val="bg1"/>
            </a:solidFill>
          </a:endParaRPr>
        </a:p>
      </dgm:t>
    </dgm:pt>
    <dgm:pt modelId="{E3FA6D5D-CC32-4E4A-B32C-38A13D9ECCA8}" type="parTrans" cxnId="{5CE9F477-3DD9-4EDF-9E86-EE9A9DB0873B}">
      <dgm:prSet/>
      <dgm:spPr/>
      <dgm:t>
        <a:bodyPr/>
        <a:lstStyle/>
        <a:p>
          <a:endParaRPr lang="ru-RU"/>
        </a:p>
      </dgm:t>
    </dgm:pt>
    <dgm:pt modelId="{7C3EB6DA-56B3-48D5-B81C-7855ED4C7772}" type="sibTrans" cxnId="{5CE9F477-3DD9-4EDF-9E86-EE9A9DB0873B}">
      <dgm:prSet/>
      <dgm:spPr/>
      <dgm:t>
        <a:bodyPr/>
        <a:lstStyle/>
        <a:p>
          <a:endParaRPr lang="ru-RU"/>
        </a:p>
      </dgm:t>
    </dgm:pt>
    <dgm:pt modelId="{95E10E4B-BFFE-4B21-ABEB-BF47078D2B8F}">
      <dgm:prSet phldrT="[Текст]"/>
      <dgm:spPr>
        <a:solidFill>
          <a:srgbClr val="002060"/>
        </a:solidFill>
      </dgm:spPr>
      <dgm:t>
        <a:bodyPr/>
        <a:lstStyle/>
        <a:p>
          <a:r>
            <a:rPr lang="ru-RU" b="1" dirty="0" smtClean="0"/>
            <a:t>Дотации</a:t>
          </a:r>
        </a:p>
        <a:p>
          <a:r>
            <a:rPr lang="ru-RU" b="1" dirty="0" smtClean="0"/>
            <a:t> 39,6</a:t>
          </a:r>
        </a:p>
        <a:p>
          <a:r>
            <a:rPr lang="ru-RU" b="1" dirty="0" smtClean="0"/>
            <a:t>млн. рублей</a:t>
          </a:r>
          <a:endParaRPr lang="ru-RU" b="1" dirty="0"/>
        </a:p>
      </dgm:t>
    </dgm:pt>
    <dgm:pt modelId="{6815A3AF-D222-420A-AC3F-08AF3527883E}" type="parTrans" cxnId="{8B34F9C4-D3B0-4867-A935-751E2EC10887}">
      <dgm:prSet/>
      <dgm:spPr/>
      <dgm:t>
        <a:bodyPr/>
        <a:lstStyle/>
        <a:p>
          <a:endParaRPr lang="ru-RU"/>
        </a:p>
      </dgm:t>
    </dgm:pt>
    <dgm:pt modelId="{FD8E6C3B-DA76-4CEE-9022-E4A0BE75318B}" type="sibTrans" cxnId="{8B34F9C4-D3B0-4867-A935-751E2EC10887}">
      <dgm:prSet/>
      <dgm:spPr/>
      <dgm:t>
        <a:bodyPr/>
        <a:lstStyle/>
        <a:p>
          <a:endParaRPr lang="ru-RU"/>
        </a:p>
      </dgm:t>
    </dgm:pt>
    <dgm:pt modelId="{EBB80E51-7A70-4F31-869B-5D8EEDC9C64B}" type="pres">
      <dgm:prSet presAssocID="{AFF6D1C6-4873-48BF-8BD0-5F1904A2B906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6921A5B9-7514-4FDE-B8CE-54277E68ADE3}" type="pres">
      <dgm:prSet presAssocID="{8DC44C66-6C22-4064-B55F-6E48F679B11E}" presName="vertOne" presStyleCnt="0"/>
      <dgm:spPr/>
    </dgm:pt>
    <dgm:pt modelId="{6394D1E3-19DB-4B84-91DC-A8D8BF66C05B}" type="pres">
      <dgm:prSet presAssocID="{8DC44C66-6C22-4064-B55F-6E48F679B11E}" presName="txOne" presStyleLbl="node0" presStyleIdx="0" presStyleCnt="1" custLinFactNeighborX="35" custLinFactNeighborY="-4916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20525A0-D190-47C6-B695-DA487F25D268}" type="pres">
      <dgm:prSet presAssocID="{8DC44C66-6C22-4064-B55F-6E48F679B11E}" presName="parTransOne" presStyleCnt="0"/>
      <dgm:spPr/>
    </dgm:pt>
    <dgm:pt modelId="{9B97EA5F-7E58-49BA-A89F-5B0B43865213}" type="pres">
      <dgm:prSet presAssocID="{8DC44C66-6C22-4064-B55F-6E48F679B11E}" presName="horzOne" presStyleCnt="0"/>
      <dgm:spPr/>
    </dgm:pt>
    <dgm:pt modelId="{805D3E7B-105D-46A2-A1C6-94DD4888A350}" type="pres">
      <dgm:prSet presAssocID="{21BFD038-F72B-4063-9A28-6B14EE1D94A8}" presName="vertTwo" presStyleCnt="0"/>
      <dgm:spPr/>
    </dgm:pt>
    <dgm:pt modelId="{75013EF3-3DC7-4B24-8AE8-5EFFC866F9DC}" type="pres">
      <dgm:prSet presAssocID="{21BFD038-F72B-4063-9A28-6B14EE1D94A8}" presName="txTwo" presStyleLbl="node2" presStyleIdx="0" presStyleCnt="2" custScaleX="204359" custLinFactNeighborX="61004" custLinFactNeighborY="-2443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F8D46E6-8029-496E-AED5-A981D25CDF57}" type="pres">
      <dgm:prSet presAssocID="{21BFD038-F72B-4063-9A28-6B14EE1D94A8}" presName="parTransTwo" presStyleCnt="0"/>
      <dgm:spPr/>
    </dgm:pt>
    <dgm:pt modelId="{EF96A6F7-71D4-4A71-A3CE-33A99418DC99}" type="pres">
      <dgm:prSet presAssocID="{21BFD038-F72B-4063-9A28-6B14EE1D94A8}" presName="horzTwo" presStyleCnt="0"/>
      <dgm:spPr/>
    </dgm:pt>
    <dgm:pt modelId="{FF66AD2C-2C6D-4825-9383-8E0AB06FD668}" type="pres">
      <dgm:prSet presAssocID="{5D4BA228-DA9C-4BAC-8411-5F45EE2BC0CC}" presName="vertThree" presStyleCnt="0"/>
      <dgm:spPr/>
    </dgm:pt>
    <dgm:pt modelId="{EE2F3344-1E04-40D7-AD34-0C44CA45DD93}" type="pres">
      <dgm:prSet presAssocID="{5D4BA228-DA9C-4BAC-8411-5F45EE2BC0CC}" presName="txThree" presStyleLbl="node3" presStyleIdx="0" presStyleCnt="8" custScaleX="111476" custScaleY="100249" custLinFactNeighborX="-88550" custLinFactNeighborY="11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3664FBE-73A4-4BFA-B671-762E7021E09F}" type="pres">
      <dgm:prSet presAssocID="{5D4BA228-DA9C-4BAC-8411-5F45EE2BC0CC}" presName="horzThree" presStyleCnt="0"/>
      <dgm:spPr/>
    </dgm:pt>
    <dgm:pt modelId="{A38FDAC1-5160-4839-BB6D-2DFC38DBC58A}" type="pres">
      <dgm:prSet presAssocID="{6EAA00BE-BE8D-4E44-BDC7-AE86A7D7A953}" presName="sibSpaceThree" presStyleCnt="0"/>
      <dgm:spPr/>
    </dgm:pt>
    <dgm:pt modelId="{4946F0F8-988D-48BF-AB40-76A71086F4DE}" type="pres">
      <dgm:prSet presAssocID="{6ABC991A-B9F3-426D-8DF0-BA4E8FEA36D9}" presName="vertThree" presStyleCnt="0"/>
      <dgm:spPr/>
    </dgm:pt>
    <dgm:pt modelId="{20FB57BC-D046-47C9-B5A5-BB230AC94576}" type="pres">
      <dgm:prSet presAssocID="{6ABC991A-B9F3-426D-8DF0-BA4E8FEA36D9}" presName="txThree" presStyleLbl="node3" presStyleIdx="1" presStyleCnt="8" custLinFactNeighborX="-61515" custLinFactNeighborY="11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647738F-3B4A-451D-AA89-42409F3E0ADC}" type="pres">
      <dgm:prSet presAssocID="{6ABC991A-B9F3-426D-8DF0-BA4E8FEA36D9}" presName="horzThree" presStyleCnt="0"/>
      <dgm:spPr/>
    </dgm:pt>
    <dgm:pt modelId="{0912930A-3425-40B3-BEDD-7DAC61EFA5D9}" type="pres">
      <dgm:prSet presAssocID="{A1A5D208-009A-4E21-AC29-312DA70C58DD}" presName="sibSpaceTwo" presStyleCnt="0"/>
      <dgm:spPr/>
    </dgm:pt>
    <dgm:pt modelId="{6F2D52B1-9727-4B9A-8C7C-A43ABE59516F}" type="pres">
      <dgm:prSet presAssocID="{AD158025-3E85-4EC2-A36A-0724CA4100A4}" presName="vertTwo" presStyleCnt="0"/>
      <dgm:spPr/>
    </dgm:pt>
    <dgm:pt modelId="{15091653-8B4B-4B33-B65A-42B50BD8D216}" type="pres">
      <dgm:prSet presAssocID="{AD158025-3E85-4EC2-A36A-0724CA4100A4}" presName="txTwo" presStyleLbl="node2" presStyleIdx="1" presStyleCnt="2" custScaleX="45164" custLinFactNeighborX="21706" custLinFactNeighborY="-2443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4CD242A-EA61-45BD-9C81-1F55DB11627C}" type="pres">
      <dgm:prSet presAssocID="{AD158025-3E85-4EC2-A36A-0724CA4100A4}" presName="parTransTwo" presStyleCnt="0"/>
      <dgm:spPr/>
    </dgm:pt>
    <dgm:pt modelId="{F3904CFA-D868-4D4D-8B50-74A764EF9630}" type="pres">
      <dgm:prSet presAssocID="{AD158025-3E85-4EC2-A36A-0724CA4100A4}" presName="horzTwo" presStyleCnt="0"/>
      <dgm:spPr/>
    </dgm:pt>
    <dgm:pt modelId="{43A73945-1122-439A-8F27-E1A18CBE6219}" type="pres">
      <dgm:prSet presAssocID="{A25BDC84-48CD-4DAA-AE82-5D5E569C1272}" presName="vertThree" presStyleCnt="0"/>
      <dgm:spPr/>
    </dgm:pt>
    <dgm:pt modelId="{027BADEB-70A1-4B04-9C53-15291EF0F6A7}" type="pres">
      <dgm:prSet presAssocID="{A25BDC84-48CD-4DAA-AE82-5D5E569C1272}" presName="txThree" presStyleLbl="node3" presStyleIdx="2" presStyleCnt="8" custLinFactX="-57981" custLinFactNeighborX="-100000" custLinFactNeighborY="11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3231CDF-3AA4-46F1-B0DD-9AC57BAB5117}" type="pres">
      <dgm:prSet presAssocID="{A25BDC84-48CD-4DAA-AE82-5D5E569C1272}" presName="horzThree" presStyleCnt="0"/>
      <dgm:spPr/>
    </dgm:pt>
    <dgm:pt modelId="{223D1B4E-03F8-427B-A0B7-66AB0F22EBEB}" type="pres">
      <dgm:prSet presAssocID="{5FE2C7EB-014B-4A18-B07D-2E69221B4DBF}" presName="sibSpaceThree" presStyleCnt="0"/>
      <dgm:spPr/>
    </dgm:pt>
    <dgm:pt modelId="{77831A50-957A-42EA-95CC-D7F77797531B}" type="pres">
      <dgm:prSet presAssocID="{A33D1B3B-069B-4A1E-B5D4-53754179C6A0}" presName="vertThree" presStyleCnt="0"/>
      <dgm:spPr/>
    </dgm:pt>
    <dgm:pt modelId="{1FF0E06C-8115-4305-BD66-70ABE8589605}" type="pres">
      <dgm:prSet presAssocID="{A33D1B3B-069B-4A1E-B5D4-53754179C6A0}" presName="txThree" presStyleLbl="node3" presStyleIdx="3" presStyleCnt="8" custLinFactX="-38014" custLinFactNeighborX="-100000" custLinFactNeighborY="11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37B75AF-E9DF-444B-87AF-58B57950881B}" type="pres">
      <dgm:prSet presAssocID="{A33D1B3B-069B-4A1E-B5D4-53754179C6A0}" presName="horzThree" presStyleCnt="0"/>
      <dgm:spPr/>
    </dgm:pt>
    <dgm:pt modelId="{F6495AB1-4A32-4FED-BEAA-3B534A7A56C5}" type="pres">
      <dgm:prSet presAssocID="{361F94D2-A51C-496A-80D0-6C9AA3A5AB59}" presName="sibSpaceThree" presStyleCnt="0"/>
      <dgm:spPr/>
    </dgm:pt>
    <dgm:pt modelId="{275D7F0E-112F-4A50-95BA-C241C65FC664}" type="pres">
      <dgm:prSet presAssocID="{AB847A0A-A0AA-4FFB-A047-88F53D033C1E}" presName="vertThree" presStyleCnt="0"/>
      <dgm:spPr/>
    </dgm:pt>
    <dgm:pt modelId="{E4BCF3A7-831B-4C14-AA03-B69CAC004AE4}" type="pres">
      <dgm:prSet presAssocID="{AB847A0A-A0AA-4FFB-A047-88F53D033C1E}" presName="txThree" presStyleLbl="node3" presStyleIdx="4" presStyleCnt="8" custLinFactX="-14817" custLinFactNeighborX="-100000" custLinFactNeighborY="-10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031D6B1-BA30-4814-A9F7-1B86A30B193D}" type="pres">
      <dgm:prSet presAssocID="{AB847A0A-A0AA-4FFB-A047-88F53D033C1E}" presName="horzThree" presStyleCnt="0"/>
      <dgm:spPr/>
    </dgm:pt>
    <dgm:pt modelId="{9DDF3CB6-D5E9-4456-94FE-D7B2E948F1D4}" type="pres">
      <dgm:prSet presAssocID="{7C3EB6DA-56B3-48D5-B81C-7855ED4C7772}" presName="sibSpaceThree" presStyleCnt="0"/>
      <dgm:spPr/>
    </dgm:pt>
    <dgm:pt modelId="{5949C3D7-5FED-4677-8817-5BAC55940511}" type="pres">
      <dgm:prSet presAssocID="{95E10E4B-BFFE-4B21-ABEB-BF47078D2B8F}" presName="vertThree" presStyleCnt="0"/>
      <dgm:spPr/>
    </dgm:pt>
    <dgm:pt modelId="{38A912D9-E26E-4BE5-8365-AFD3593DBD24}" type="pres">
      <dgm:prSet presAssocID="{95E10E4B-BFFE-4B21-ABEB-BF47078D2B8F}" presName="txThree" presStyleLbl="node3" presStyleIdx="5" presStyleCnt="8" custLinFactNeighborX="-15675" custLinFactNeighborY="-10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746FEC9-32BE-4754-9A2F-B213611F2223}" type="pres">
      <dgm:prSet presAssocID="{95E10E4B-BFFE-4B21-ABEB-BF47078D2B8F}" presName="horzThree" presStyleCnt="0"/>
      <dgm:spPr/>
    </dgm:pt>
    <dgm:pt modelId="{3A1977B6-61DA-45E9-95EE-36D6E90D9434}" type="pres">
      <dgm:prSet presAssocID="{FD8E6C3B-DA76-4CEE-9022-E4A0BE75318B}" presName="sibSpaceThree" presStyleCnt="0"/>
      <dgm:spPr/>
    </dgm:pt>
    <dgm:pt modelId="{6B2922EF-6350-4819-AA4D-61EF96A886A4}" type="pres">
      <dgm:prSet presAssocID="{61EF2852-D34F-467E-BC7C-7AC166E1E157}" presName="vertThree" presStyleCnt="0"/>
      <dgm:spPr/>
    </dgm:pt>
    <dgm:pt modelId="{2EC6DB52-AF38-4E50-947F-100FF61FE69E}" type="pres">
      <dgm:prSet presAssocID="{61EF2852-D34F-467E-BC7C-7AC166E1E157}" presName="txThree" presStyleLbl="node3" presStyleIdx="6" presStyleCnt="8" custLinFactNeighborX="-6003" custLinFactNeighborY="-10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CAA4BA1-0566-44E8-8627-A881114E6B63}" type="pres">
      <dgm:prSet presAssocID="{61EF2852-D34F-467E-BC7C-7AC166E1E157}" presName="horzThree" presStyleCnt="0"/>
      <dgm:spPr/>
    </dgm:pt>
    <dgm:pt modelId="{F6FB1340-F5B9-410F-8F28-C9060AFC1099}" type="pres">
      <dgm:prSet presAssocID="{76D83269-C08C-4B45-8770-6F6B6B8BCDC7}" presName="sibSpaceThree" presStyleCnt="0"/>
      <dgm:spPr/>
    </dgm:pt>
    <dgm:pt modelId="{E02AB7C6-398C-42DE-BF25-ABE9908BDD53}" type="pres">
      <dgm:prSet presAssocID="{C08ACA06-3C69-4A6D-961C-47916B9E42D4}" presName="vertThree" presStyleCnt="0"/>
      <dgm:spPr/>
    </dgm:pt>
    <dgm:pt modelId="{77997D5B-03B6-4FDD-A051-73A819E42A5D}" type="pres">
      <dgm:prSet presAssocID="{C08ACA06-3C69-4A6D-961C-47916B9E42D4}" presName="txThree" presStyleLbl="node3" presStyleIdx="7" presStyleCnt="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F20095A-3FEA-4B74-BF4A-F6AFFC0D35A9}" type="pres">
      <dgm:prSet presAssocID="{C08ACA06-3C69-4A6D-961C-47916B9E42D4}" presName="horzThree" presStyleCnt="0"/>
      <dgm:spPr/>
    </dgm:pt>
  </dgm:ptLst>
  <dgm:cxnLst>
    <dgm:cxn modelId="{8B34F9C4-D3B0-4867-A935-751E2EC10887}" srcId="{AD158025-3E85-4EC2-A36A-0724CA4100A4}" destId="{95E10E4B-BFFE-4B21-ABEB-BF47078D2B8F}" srcOrd="3" destOrd="0" parTransId="{6815A3AF-D222-420A-AC3F-08AF3527883E}" sibTransId="{FD8E6C3B-DA76-4CEE-9022-E4A0BE75318B}"/>
    <dgm:cxn modelId="{0D385A83-3556-47F4-9763-EBC6FF4AC450}" srcId="{8DC44C66-6C22-4064-B55F-6E48F679B11E}" destId="{21BFD038-F72B-4063-9A28-6B14EE1D94A8}" srcOrd="0" destOrd="0" parTransId="{AF2F809C-95D1-402F-A1BB-70832AED9DF2}" sibTransId="{A1A5D208-009A-4E21-AC29-312DA70C58DD}"/>
    <dgm:cxn modelId="{A40A502F-D9D9-4C2C-912F-1B2E62755BAA}" type="presOf" srcId="{AD158025-3E85-4EC2-A36A-0724CA4100A4}" destId="{15091653-8B4B-4B33-B65A-42B50BD8D216}" srcOrd="0" destOrd="0" presId="urn:microsoft.com/office/officeart/2005/8/layout/hierarchy4"/>
    <dgm:cxn modelId="{A0AEBE8A-944D-4F93-BBFC-3F17500BECF8}" type="presOf" srcId="{A33D1B3B-069B-4A1E-B5D4-53754179C6A0}" destId="{1FF0E06C-8115-4305-BD66-70ABE8589605}" srcOrd="0" destOrd="0" presId="urn:microsoft.com/office/officeart/2005/8/layout/hierarchy4"/>
    <dgm:cxn modelId="{0A2628D0-EAAB-4551-A3E6-B0FB880C74BF}" type="presOf" srcId="{AB847A0A-A0AA-4FFB-A047-88F53D033C1E}" destId="{E4BCF3A7-831B-4C14-AA03-B69CAC004AE4}" srcOrd="0" destOrd="0" presId="urn:microsoft.com/office/officeart/2005/8/layout/hierarchy4"/>
    <dgm:cxn modelId="{E52D366A-D8EB-4639-803C-E3D2C152F1C2}" srcId="{AD158025-3E85-4EC2-A36A-0724CA4100A4}" destId="{C08ACA06-3C69-4A6D-961C-47916B9E42D4}" srcOrd="5" destOrd="0" parTransId="{0EAFD852-0EB1-48C5-B1F4-EE254E9E8ABE}" sibTransId="{B9B68036-E6A0-4A37-B0FF-27D4266F187B}"/>
    <dgm:cxn modelId="{6BE0AC5F-A807-4F1F-A731-18C6AC9E2982}" srcId="{21BFD038-F72B-4063-9A28-6B14EE1D94A8}" destId="{6ABC991A-B9F3-426D-8DF0-BA4E8FEA36D9}" srcOrd="1" destOrd="0" parTransId="{FACB22AE-3112-4C2D-9011-70C6024B61B2}" sibTransId="{25FBD7DF-7FE1-4540-B922-125E1EE11742}"/>
    <dgm:cxn modelId="{58CC5758-C20F-478F-A21E-2768E6404120}" type="presOf" srcId="{95E10E4B-BFFE-4B21-ABEB-BF47078D2B8F}" destId="{38A912D9-E26E-4BE5-8365-AFD3593DBD24}" srcOrd="0" destOrd="0" presId="urn:microsoft.com/office/officeart/2005/8/layout/hierarchy4"/>
    <dgm:cxn modelId="{B007376C-EDAB-4075-BF7D-BA8E79B45435}" srcId="{8DC44C66-6C22-4064-B55F-6E48F679B11E}" destId="{AD158025-3E85-4EC2-A36A-0724CA4100A4}" srcOrd="1" destOrd="0" parTransId="{1AA1C967-60C2-4E15-8C89-BB968A0CCE92}" sibTransId="{967CECB5-ADF4-418B-A79E-F212A998EEC8}"/>
    <dgm:cxn modelId="{B107F21A-56D8-46DF-8F7A-FF673BD0C00E}" srcId="{AD158025-3E85-4EC2-A36A-0724CA4100A4}" destId="{A25BDC84-48CD-4DAA-AE82-5D5E569C1272}" srcOrd="0" destOrd="0" parTransId="{0C88B101-8E05-4788-BAA5-887FA0512177}" sibTransId="{5FE2C7EB-014B-4A18-B07D-2E69221B4DBF}"/>
    <dgm:cxn modelId="{85CD0584-883A-4964-B745-454D2F27DE59}" type="presOf" srcId="{61EF2852-D34F-467E-BC7C-7AC166E1E157}" destId="{2EC6DB52-AF38-4E50-947F-100FF61FE69E}" srcOrd="0" destOrd="0" presId="urn:microsoft.com/office/officeart/2005/8/layout/hierarchy4"/>
    <dgm:cxn modelId="{863D8E07-AE63-4A21-901F-946E0F1FE968}" type="presOf" srcId="{5D4BA228-DA9C-4BAC-8411-5F45EE2BC0CC}" destId="{EE2F3344-1E04-40D7-AD34-0C44CA45DD93}" srcOrd="0" destOrd="0" presId="urn:microsoft.com/office/officeart/2005/8/layout/hierarchy4"/>
    <dgm:cxn modelId="{AD971C76-FB02-440A-A0F5-765DA3BD61C0}" type="presOf" srcId="{A25BDC84-48CD-4DAA-AE82-5D5E569C1272}" destId="{027BADEB-70A1-4B04-9C53-15291EF0F6A7}" srcOrd="0" destOrd="0" presId="urn:microsoft.com/office/officeart/2005/8/layout/hierarchy4"/>
    <dgm:cxn modelId="{70023C06-90BB-41CC-A330-C0051B73D91F}" srcId="{AFF6D1C6-4873-48BF-8BD0-5F1904A2B906}" destId="{8DC44C66-6C22-4064-B55F-6E48F679B11E}" srcOrd="0" destOrd="0" parTransId="{2208B78F-F775-4931-903C-7FF795E6111B}" sibTransId="{200CC604-41E7-4EB8-B3F8-FFB821E71AEE}"/>
    <dgm:cxn modelId="{FC97E051-F64A-4452-8C7E-6A73C0D76A9E}" type="presOf" srcId="{C08ACA06-3C69-4A6D-961C-47916B9E42D4}" destId="{77997D5B-03B6-4FDD-A051-73A819E42A5D}" srcOrd="0" destOrd="0" presId="urn:microsoft.com/office/officeart/2005/8/layout/hierarchy4"/>
    <dgm:cxn modelId="{58715E4E-514F-41F7-B238-9AD66D2F867F}" type="presOf" srcId="{AFF6D1C6-4873-48BF-8BD0-5F1904A2B906}" destId="{EBB80E51-7A70-4F31-869B-5D8EEDC9C64B}" srcOrd="0" destOrd="0" presId="urn:microsoft.com/office/officeart/2005/8/layout/hierarchy4"/>
    <dgm:cxn modelId="{89882FC8-383E-4264-9960-65DEAEB0D0E6}" srcId="{AD158025-3E85-4EC2-A36A-0724CA4100A4}" destId="{61EF2852-D34F-467E-BC7C-7AC166E1E157}" srcOrd="4" destOrd="0" parTransId="{2ABDB663-DFDC-4D14-88DF-D36CBF52A86F}" sibTransId="{76D83269-C08C-4B45-8770-6F6B6B8BCDC7}"/>
    <dgm:cxn modelId="{4A2B7FA9-959D-4218-A74C-B8D6B33E673E}" srcId="{AD158025-3E85-4EC2-A36A-0724CA4100A4}" destId="{A33D1B3B-069B-4A1E-B5D4-53754179C6A0}" srcOrd="1" destOrd="0" parTransId="{3D3AB8A5-897B-4DC6-9D57-D78EDF58B94A}" sibTransId="{361F94D2-A51C-496A-80D0-6C9AA3A5AB59}"/>
    <dgm:cxn modelId="{F50CDCC8-B62C-484E-A8BC-D4AA99DB3529}" type="presOf" srcId="{21BFD038-F72B-4063-9A28-6B14EE1D94A8}" destId="{75013EF3-3DC7-4B24-8AE8-5EFFC866F9DC}" srcOrd="0" destOrd="0" presId="urn:microsoft.com/office/officeart/2005/8/layout/hierarchy4"/>
    <dgm:cxn modelId="{66BDEDD6-2760-40E3-8217-D54D82C0F6EC}" type="presOf" srcId="{6ABC991A-B9F3-426D-8DF0-BA4E8FEA36D9}" destId="{20FB57BC-D046-47C9-B5A5-BB230AC94576}" srcOrd="0" destOrd="0" presId="urn:microsoft.com/office/officeart/2005/8/layout/hierarchy4"/>
    <dgm:cxn modelId="{FC37C43B-B413-4503-83D9-C8D99CF1EFAE}" type="presOf" srcId="{8DC44C66-6C22-4064-B55F-6E48F679B11E}" destId="{6394D1E3-19DB-4B84-91DC-A8D8BF66C05B}" srcOrd="0" destOrd="0" presId="urn:microsoft.com/office/officeart/2005/8/layout/hierarchy4"/>
    <dgm:cxn modelId="{C3837BB9-62D8-4AB9-AE6D-9E8BCA2538DF}" srcId="{21BFD038-F72B-4063-9A28-6B14EE1D94A8}" destId="{5D4BA228-DA9C-4BAC-8411-5F45EE2BC0CC}" srcOrd="0" destOrd="0" parTransId="{E15AC41C-C155-4958-82A3-692D3CB7AA5E}" sibTransId="{6EAA00BE-BE8D-4E44-BDC7-AE86A7D7A953}"/>
    <dgm:cxn modelId="{5CE9F477-3DD9-4EDF-9E86-EE9A9DB0873B}" srcId="{AD158025-3E85-4EC2-A36A-0724CA4100A4}" destId="{AB847A0A-A0AA-4FFB-A047-88F53D033C1E}" srcOrd="2" destOrd="0" parTransId="{E3FA6D5D-CC32-4E4A-B32C-38A13D9ECCA8}" sibTransId="{7C3EB6DA-56B3-48D5-B81C-7855ED4C7772}"/>
    <dgm:cxn modelId="{DAA4ECFE-0AB9-4B2D-9903-EB750F453274}" type="presParOf" srcId="{EBB80E51-7A70-4F31-869B-5D8EEDC9C64B}" destId="{6921A5B9-7514-4FDE-B8CE-54277E68ADE3}" srcOrd="0" destOrd="0" presId="urn:microsoft.com/office/officeart/2005/8/layout/hierarchy4"/>
    <dgm:cxn modelId="{9595B014-0B17-4D4E-9698-39750F796201}" type="presParOf" srcId="{6921A5B9-7514-4FDE-B8CE-54277E68ADE3}" destId="{6394D1E3-19DB-4B84-91DC-A8D8BF66C05B}" srcOrd="0" destOrd="0" presId="urn:microsoft.com/office/officeart/2005/8/layout/hierarchy4"/>
    <dgm:cxn modelId="{51C55DDA-9E9B-41AF-8B8D-1DD9D6A6D4BB}" type="presParOf" srcId="{6921A5B9-7514-4FDE-B8CE-54277E68ADE3}" destId="{B20525A0-D190-47C6-B695-DA487F25D268}" srcOrd="1" destOrd="0" presId="urn:microsoft.com/office/officeart/2005/8/layout/hierarchy4"/>
    <dgm:cxn modelId="{0A9D2FF7-A613-4707-8012-7F5C39117DBC}" type="presParOf" srcId="{6921A5B9-7514-4FDE-B8CE-54277E68ADE3}" destId="{9B97EA5F-7E58-49BA-A89F-5B0B43865213}" srcOrd="2" destOrd="0" presId="urn:microsoft.com/office/officeart/2005/8/layout/hierarchy4"/>
    <dgm:cxn modelId="{DE15CB8A-92F2-4C27-BF7D-809F7F465749}" type="presParOf" srcId="{9B97EA5F-7E58-49BA-A89F-5B0B43865213}" destId="{805D3E7B-105D-46A2-A1C6-94DD4888A350}" srcOrd="0" destOrd="0" presId="urn:microsoft.com/office/officeart/2005/8/layout/hierarchy4"/>
    <dgm:cxn modelId="{7CBE62EF-FD3C-49F0-84A9-079D9473886C}" type="presParOf" srcId="{805D3E7B-105D-46A2-A1C6-94DD4888A350}" destId="{75013EF3-3DC7-4B24-8AE8-5EFFC866F9DC}" srcOrd="0" destOrd="0" presId="urn:microsoft.com/office/officeart/2005/8/layout/hierarchy4"/>
    <dgm:cxn modelId="{6D187403-8404-4056-B3C5-90519BA6B47B}" type="presParOf" srcId="{805D3E7B-105D-46A2-A1C6-94DD4888A350}" destId="{8F8D46E6-8029-496E-AED5-A981D25CDF57}" srcOrd="1" destOrd="0" presId="urn:microsoft.com/office/officeart/2005/8/layout/hierarchy4"/>
    <dgm:cxn modelId="{28F7E77E-4D13-4A2F-8168-31694A18470E}" type="presParOf" srcId="{805D3E7B-105D-46A2-A1C6-94DD4888A350}" destId="{EF96A6F7-71D4-4A71-A3CE-33A99418DC99}" srcOrd="2" destOrd="0" presId="urn:microsoft.com/office/officeart/2005/8/layout/hierarchy4"/>
    <dgm:cxn modelId="{60CF5351-A4D8-4FBE-AE67-6721E040D8EC}" type="presParOf" srcId="{EF96A6F7-71D4-4A71-A3CE-33A99418DC99}" destId="{FF66AD2C-2C6D-4825-9383-8E0AB06FD668}" srcOrd="0" destOrd="0" presId="urn:microsoft.com/office/officeart/2005/8/layout/hierarchy4"/>
    <dgm:cxn modelId="{8C0802DC-FDA0-41AC-94C0-A6F2A11038A1}" type="presParOf" srcId="{FF66AD2C-2C6D-4825-9383-8E0AB06FD668}" destId="{EE2F3344-1E04-40D7-AD34-0C44CA45DD93}" srcOrd="0" destOrd="0" presId="urn:microsoft.com/office/officeart/2005/8/layout/hierarchy4"/>
    <dgm:cxn modelId="{785AD7CB-89FE-4007-B6B6-063C32F0F09E}" type="presParOf" srcId="{FF66AD2C-2C6D-4825-9383-8E0AB06FD668}" destId="{53664FBE-73A4-4BFA-B671-762E7021E09F}" srcOrd="1" destOrd="0" presId="urn:microsoft.com/office/officeart/2005/8/layout/hierarchy4"/>
    <dgm:cxn modelId="{951A6E2B-A35D-4626-9ABD-A67DECF8BBBA}" type="presParOf" srcId="{EF96A6F7-71D4-4A71-A3CE-33A99418DC99}" destId="{A38FDAC1-5160-4839-BB6D-2DFC38DBC58A}" srcOrd="1" destOrd="0" presId="urn:microsoft.com/office/officeart/2005/8/layout/hierarchy4"/>
    <dgm:cxn modelId="{1A29D11B-E17D-4057-910C-5807258C1DA2}" type="presParOf" srcId="{EF96A6F7-71D4-4A71-A3CE-33A99418DC99}" destId="{4946F0F8-988D-48BF-AB40-76A71086F4DE}" srcOrd="2" destOrd="0" presId="urn:microsoft.com/office/officeart/2005/8/layout/hierarchy4"/>
    <dgm:cxn modelId="{833B0A16-3127-4491-9A76-6D55621586AD}" type="presParOf" srcId="{4946F0F8-988D-48BF-AB40-76A71086F4DE}" destId="{20FB57BC-D046-47C9-B5A5-BB230AC94576}" srcOrd="0" destOrd="0" presId="urn:microsoft.com/office/officeart/2005/8/layout/hierarchy4"/>
    <dgm:cxn modelId="{9E9EDE50-C13A-444B-96D1-CF1DB71C4AB7}" type="presParOf" srcId="{4946F0F8-988D-48BF-AB40-76A71086F4DE}" destId="{7647738F-3B4A-451D-AA89-42409F3E0ADC}" srcOrd="1" destOrd="0" presId="urn:microsoft.com/office/officeart/2005/8/layout/hierarchy4"/>
    <dgm:cxn modelId="{A68A8BA1-B39F-4679-980F-DA6F10EBFC21}" type="presParOf" srcId="{9B97EA5F-7E58-49BA-A89F-5B0B43865213}" destId="{0912930A-3425-40B3-BEDD-7DAC61EFA5D9}" srcOrd="1" destOrd="0" presId="urn:microsoft.com/office/officeart/2005/8/layout/hierarchy4"/>
    <dgm:cxn modelId="{007C70E6-3837-4CB0-B4E1-8C08134D6A59}" type="presParOf" srcId="{9B97EA5F-7E58-49BA-A89F-5B0B43865213}" destId="{6F2D52B1-9727-4B9A-8C7C-A43ABE59516F}" srcOrd="2" destOrd="0" presId="urn:microsoft.com/office/officeart/2005/8/layout/hierarchy4"/>
    <dgm:cxn modelId="{4B557EC8-9CEF-491D-9583-98BA20D64D9A}" type="presParOf" srcId="{6F2D52B1-9727-4B9A-8C7C-A43ABE59516F}" destId="{15091653-8B4B-4B33-B65A-42B50BD8D216}" srcOrd="0" destOrd="0" presId="urn:microsoft.com/office/officeart/2005/8/layout/hierarchy4"/>
    <dgm:cxn modelId="{84787831-DFF1-4169-B161-F20DED7ED8C3}" type="presParOf" srcId="{6F2D52B1-9727-4B9A-8C7C-A43ABE59516F}" destId="{14CD242A-EA61-45BD-9C81-1F55DB11627C}" srcOrd="1" destOrd="0" presId="urn:microsoft.com/office/officeart/2005/8/layout/hierarchy4"/>
    <dgm:cxn modelId="{5DA5A534-FEBD-416A-9C79-E41056E02663}" type="presParOf" srcId="{6F2D52B1-9727-4B9A-8C7C-A43ABE59516F}" destId="{F3904CFA-D868-4D4D-8B50-74A764EF9630}" srcOrd="2" destOrd="0" presId="urn:microsoft.com/office/officeart/2005/8/layout/hierarchy4"/>
    <dgm:cxn modelId="{D55E0398-7F06-41DE-946B-D313330D5D52}" type="presParOf" srcId="{F3904CFA-D868-4D4D-8B50-74A764EF9630}" destId="{43A73945-1122-439A-8F27-E1A18CBE6219}" srcOrd="0" destOrd="0" presId="urn:microsoft.com/office/officeart/2005/8/layout/hierarchy4"/>
    <dgm:cxn modelId="{48ECBFE7-2365-4A4C-8866-8A0C627899BA}" type="presParOf" srcId="{43A73945-1122-439A-8F27-E1A18CBE6219}" destId="{027BADEB-70A1-4B04-9C53-15291EF0F6A7}" srcOrd="0" destOrd="0" presId="urn:microsoft.com/office/officeart/2005/8/layout/hierarchy4"/>
    <dgm:cxn modelId="{3E8AA4D1-EC65-4FFC-A6E0-A6046C026BFF}" type="presParOf" srcId="{43A73945-1122-439A-8F27-E1A18CBE6219}" destId="{03231CDF-3AA4-46F1-B0DD-9AC57BAB5117}" srcOrd="1" destOrd="0" presId="urn:microsoft.com/office/officeart/2005/8/layout/hierarchy4"/>
    <dgm:cxn modelId="{B42750A9-E68F-4CF5-AA21-BEDDF4B6A074}" type="presParOf" srcId="{F3904CFA-D868-4D4D-8B50-74A764EF9630}" destId="{223D1B4E-03F8-427B-A0B7-66AB0F22EBEB}" srcOrd="1" destOrd="0" presId="urn:microsoft.com/office/officeart/2005/8/layout/hierarchy4"/>
    <dgm:cxn modelId="{019866DB-007A-40EC-A9FF-C2AD7E573A4B}" type="presParOf" srcId="{F3904CFA-D868-4D4D-8B50-74A764EF9630}" destId="{77831A50-957A-42EA-95CC-D7F77797531B}" srcOrd="2" destOrd="0" presId="urn:microsoft.com/office/officeart/2005/8/layout/hierarchy4"/>
    <dgm:cxn modelId="{1B3507ED-BE7C-4E1D-A9A1-B9F55846755C}" type="presParOf" srcId="{77831A50-957A-42EA-95CC-D7F77797531B}" destId="{1FF0E06C-8115-4305-BD66-70ABE8589605}" srcOrd="0" destOrd="0" presId="urn:microsoft.com/office/officeart/2005/8/layout/hierarchy4"/>
    <dgm:cxn modelId="{D909824D-9CB6-43B4-9E12-7C68AF135BF6}" type="presParOf" srcId="{77831A50-957A-42EA-95CC-D7F77797531B}" destId="{237B75AF-E9DF-444B-87AF-58B57950881B}" srcOrd="1" destOrd="0" presId="urn:microsoft.com/office/officeart/2005/8/layout/hierarchy4"/>
    <dgm:cxn modelId="{ADAEB97A-F8EA-412F-8585-C1B0B0C6FECB}" type="presParOf" srcId="{F3904CFA-D868-4D4D-8B50-74A764EF9630}" destId="{F6495AB1-4A32-4FED-BEAA-3B534A7A56C5}" srcOrd="3" destOrd="0" presId="urn:microsoft.com/office/officeart/2005/8/layout/hierarchy4"/>
    <dgm:cxn modelId="{BBDD56E7-ADC1-47E9-A971-D26AAB5116EC}" type="presParOf" srcId="{F3904CFA-D868-4D4D-8B50-74A764EF9630}" destId="{275D7F0E-112F-4A50-95BA-C241C65FC664}" srcOrd="4" destOrd="0" presId="urn:microsoft.com/office/officeart/2005/8/layout/hierarchy4"/>
    <dgm:cxn modelId="{403208AD-1032-48CA-9CA6-87D7C4ED0C39}" type="presParOf" srcId="{275D7F0E-112F-4A50-95BA-C241C65FC664}" destId="{E4BCF3A7-831B-4C14-AA03-B69CAC004AE4}" srcOrd="0" destOrd="0" presId="urn:microsoft.com/office/officeart/2005/8/layout/hierarchy4"/>
    <dgm:cxn modelId="{7D787534-74DB-46FE-956D-F5A342CB503E}" type="presParOf" srcId="{275D7F0E-112F-4A50-95BA-C241C65FC664}" destId="{9031D6B1-BA30-4814-A9F7-1B86A30B193D}" srcOrd="1" destOrd="0" presId="urn:microsoft.com/office/officeart/2005/8/layout/hierarchy4"/>
    <dgm:cxn modelId="{0C748AF6-21BF-49B9-9D24-06AF2EB91070}" type="presParOf" srcId="{F3904CFA-D868-4D4D-8B50-74A764EF9630}" destId="{9DDF3CB6-D5E9-4456-94FE-D7B2E948F1D4}" srcOrd="5" destOrd="0" presId="urn:microsoft.com/office/officeart/2005/8/layout/hierarchy4"/>
    <dgm:cxn modelId="{60FAA2E6-DA24-4E65-B8FA-04597DF49867}" type="presParOf" srcId="{F3904CFA-D868-4D4D-8B50-74A764EF9630}" destId="{5949C3D7-5FED-4677-8817-5BAC55940511}" srcOrd="6" destOrd="0" presId="urn:microsoft.com/office/officeart/2005/8/layout/hierarchy4"/>
    <dgm:cxn modelId="{A71A7DC9-D370-46B9-AC7C-FC599FDEF5D2}" type="presParOf" srcId="{5949C3D7-5FED-4677-8817-5BAC55940511}" destId="{38A912D9-E26E-4BE5-8365-AFD3593DBD24}" srcOrd="0" destOrd="0" presId="urn:microsoft.com/office/officeart/2005/8/layout/hierarchy4"/>
    <dgm:cxn modelId="{68EDE687-985B-4EBC-A877-3DDEBB63479F}" type="presParOf" srcId="{5949C3D7-5FED-4677-8817-5BAC55940511}" destId="{6746FEC9-32BE-4754-9A2F-B213611F2223}" srcOrd="1" destOrd="0" presId="urn:microsoft.com/office/officeart/2005/8/layout/hierarchy4"/>
    <dgm:cxn modelId="{9B28DF75-E0D7-48D8-9D92-3D6C80FAA7E6}" type="presParOf" srcId="{F3904CFA-D868-4D4D-8B50-74A764EF9630}" destId="{3A1977B6-61DA-45E9-95EE-36D6E90D9434}" srcOrd="7" destOrd="0" presId="urn:microsoft.com/office/officeart/2005/8/layout/hierarchy4"/>
    <dgm:cxn modelId="{114F6940-870B-43E4-9FE3-79F8E78FB851}" type="presParOf" srcId="{F3904CFA-D868-4D4D-8B50-74A764EF9630}" destId="{6B2922EF-6350-4819-AA4D-61EF96A886A4}" srcOrd="8" destOrd="0" presId="urn:microsoft.com/office/officeart/2005/8/layout/hierarchy4"/>
    <dgm:cxn modelId="{898741F5-986D-49F6-9F6D-292EAF9B7732}" type="presParOf" srcId="{6B2922EF-6350-4819-AA4D-61EF96A886A4}" destId="{2EC6DB52-AF38-4E50-947F-100FF61FE69E}" srcOrd="0" destOrd="0" presId="urn:microsoft.com/office/officeart/2005/8/layout/hierarchy4"/>
    <dgm:cxn modelId="{5FED7D78-EFC2-472E-A470-0F8A32E0CFA9}" type="presParOf" srcId="{6B2922EF-6350-4819-AA4D-61EF96A886A4}" destId="{0CAA4BA1-0566-44E8-8627-A881114E6B63}" srcOrd="1" destOrd="0" presId="urn:microsoft.com/office/officeart/2005/8/layout/hierarchy4"/>
    <dgm:cxn modelId="{16CA5221-5821-4250-AD2B-82F96AADBE36}" type="presParOf" srcId="{F3904CFA-D868-4D4D-8B50-74A764EF9630}" destId="{F6FB1340-F5B9-410F-8F28-C9060AFC1099}" srcOrd="9" destOrd="0" presId="urn:microsoft.com/office/officeart/2005/8/layout/hierarchy4"/>
    <dgm:cxn modelId="{363046AA-8D15-455C-A571-26E50BA53C2E}" type="presParOf" srcId="{F3904CFA-D868-4D4D-8B50-74A764EF9630}" destId="{E02AB7C6-398C-42DE-BF25-ABE9908BDD53}" srcOrd="10" destOrd="0" presId="urn:microsoft.com/office/officeart/2005/8/layout/hierarchy4"/>
    <dgm:cxn modelId="{C2FA5AFE-EA3B-4E2C-8491-1A4948FDC883}" type="presParOf" srcId="{E02AB7C6-398C-42DE-BF25-ABE9908BDD53}" destId="{77997D5B-03B6-4FDD-A051-73A819E42A5D}" srcOrd="0" destOrd="0" presId="urn:microsoft.com/office/officeart/2005/8/layout/hierarchy4"/>
    <dgm:cxn modelId="{83C2F4B3-61A6-4227-AC28-04D8EEF3705F}" type="presParOf" srcId="{E02AB7C6-398C-42DE-BF25-ABE9908BDD53}" destId="{EF20095A-3FEA-4B74-BF4A-F6AFFC0D35A9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1C16578-353A-4134-AF9C-921EFBCE18C3}">
      <dsp:nvSpPr>
        <dsp:cNvPr id="0" name=""/>
        <dsp:cNvSpPr/>
      </dsp:nvSpPr>
      <dsp:spPr>
        <a:xfrm rot="5400000">
          <a:off x="-176805" y="725044"/>
          <a:ext cx="1469383" cy="1028568"/>
        </a:xfrm>
        <a:prstGeom prst="chevron">
          <a:avLst/>
        </a:prstGeom>
        <a:solidFill>
          <a:schemeClr val="accent3">
            <a:lumMod val="5000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Бюджетная устойчивость</a:t>
          </a:r>
          <a:endParaRPr lang="ru-RU" sz="1100" kern="1200" dirty="0"/>
        </a:p>
      </dsp:txBody>
      <dsp:txXfrm rot="-5400000">
        <a:off x="43603" y="1018920"/>
        <a:ext cx="1028568" cy="440815"/>
      </dsp:txXfrm>
    </dsp:sp>
    <dsp:sp modelId="{4521E3DF-97FF-40C2-BB75-B7E8F9DE83A0}">
      <dsp:nvSpPr>
        <dsp:cNvPr id="0" name=""/>
        <dsp:cNvSpPr/>
      </dsp:nvSpPr>
      <dsp:spPr>
        <a:xfrm rot="5400000">
          <a:off x="3731985" y="-2453209"/>
          <a:ext cx="1881402" cy="687079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обеспечение сбалансированности местного бюджета </a:t>
          </a:r>
          <a:r>
            <a:rPr lang="ru-RU" sz="1200" kern="1200" dirty="0" err="1" smtClean="0"/>
            <a:t>Сельцовского</a:t>
          </a:r>
          <a:r>
            <a:rPr lang="ru-RU" sz="1200" kern="1200" dirty="0" smtClean="0"/>
            <a:t> городского округа Брянской области в соответствии  с заключенным соглашением  Департаментом финансов Брянской области о мерах по социально-экономическому развитию и оздоровлению муниципальных финансов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финансовое обеспечение принятых расходных обязательств с учетом проведения мероприятий по их оптимизации, сокращению неэффективных расходов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ограничение принятия новых расходных обязательств местного бюджета, недопущения кредиторской задолженности</a:t>
          </a:r>
          <a:endParaRPr lang="ru-RU" sz="1200" kern="1200" dirty="0"/>
        </a:p>
      </dsp:txBody>
      <dsp:txXfrm rot="-5400000">
        <a:off x="1237290" y="133328"/>
        <a:ext cx="6778950" cy="1697718"/>
      </dsp:txXfrm>
    </dsp:sp>
    <dsp:sp modelId="{518DB4BD-77BF-41DE-AA8F-13B21347DC90}">
      <dsp:nvSpPr>
        <dsp:cNvPr id="0" name=""/>
        <dsp:cNvSpPr/>
      </dsp:nvSpPr>
      <dsp:spPr>
        <a:xfrm rot="5400000">
          <a:off x="-176805" y="2395989"/>
          <a:ext cx="1469383" cy="1028568"/>
        </a:xfrm>
        <a:prstGeom prst="chevron">
          <a:avLst/>
        </a:prstGeom>
        <a:solidFill>
          <a:schemeClr val="accent5">
            <a:lumMod val="7500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kern="1200" dirty="0" smtClean="0"/>
            <a:t>Социальная ориентированность</a:t>
          </a:r>
          <a:endParaRPr lang="ru-RU" sz="1050" kern="1200" dirty="0"/>
        </a:p>
      </dsp:txBody>
      <dsp:txXfrm rot="-5400000">
        <a:off x="43603" y="2689865"/>
        <a:ext cx="1028568" cy="440815"/>
      </dsp:txXfrm>
    </dsp:sp>
    <dsp:sp modelId="{F9F07F7A-1221-4F70-849C-D1040F0874B5}">
      <dsp:nvSpPr>
        <dsp:cNvPr id="0" name=""/>
        <dsp:cNvSpPr/>
      </dsp:nvSpPr>
      <dsp:spPr>
        <a:xfrm rot="5400000">
          <a:off x="3889463" y="-622625"/>
          <a:ext cx="1662364" cy="701790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безусловное исполнение принятых социальных обязательств перед гражданами, ежегодная индексация размеров социальных выплат и пособий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реализация мероприятий, обеспечивающих положительное влияние на социально-экономическое развитие городского округа и уровень жизни населения в долгосрочной перспективе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совершенствование нормативного правового регулирования и методологии управления общественными финансами</a:t>
          </a:r>
          <a:endParaRPr lang="ru-RU" sz="1200" kern="1200" dirty="0"/>
        </a:p>
      </dsp:txBody>
      <dsp:txXfrm rot="-5400000">
        <a:off x="1211691" y="2136297"/>
        <a:ext cx="6936759" cy="1500064"/>
      </dsp:txXfrm>
    </dsp:sp>
    <dsp:sp modelId="{A7633E54-9DDB-4C3D-B5B2-80FCF15176AE}">
      <dsp:nvSpPr>
        <dsp:cNvPr id="0" name=""/>
        <dsp:cNvSpPr/>
      </dsp:nvSpPr>
      <dsp:spPr>
        <a:xfrm rot="5400000">
          <a:off x="-145043" y="3935600"/>
          <a:ext cx="1469383" cy="1028568"/>
        </a:xfrm>
        <a:prstGeom prst="chevron">
          <a:avLst/>
        </a:prstGeom>
        <a:solidFill>
          <a:schemeClr val="tx2">
            <a:lumMod val="7500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kern="1200" dirty="0" smtClean="0"/>
            <a:t>Модернизация</a:t>
          </a:r>
          <a:endParaRPr lang="ru-RU" sz="1050" kern="1200" dirty="0"/>
        </a:p>
      </dsp:txBody>
      <dsp:txXfrm rot="-5400000">
        <a:off x="75365" y="4229476"/>
        <a:ext cx="1028568" cy="440815"/>
      </dsp:txXfrm>
    </dsp:sp>
    <dsp:sp modelId="{12CB27F7-F5B6-4542-9B54-BFA9A132435E}">
      <dsp:nvSpPr>
        <dsp:cNvPr id="0" name=""/>
        <dsp:cNvSpPr/>
      </dsp:nvSpPr>
      <dsp:spPr>
        <a:xfrm rot="5400000">
          <a:off x="4058177" y="968658"/>
          <a:ext cx="1316222" cy="702662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повышение прозрачности и открытости бюджетной системы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повышение роли граждан и общественных институтов в процессе формирования приоритетов бюджетной политики и направлений расходов бюджета, реализация проектов инициативного бюджетирования</a:t>
          </a:r>
          <a:endParaRPr lang="ru-RU" sz="1200" kern="1200" dirty="0"/>
        </a:p>
      </dsp:txBody>
      <dsp:txXfrm rot="-5400000">
        <a:off x="1202978" y="3888111"/>
        <a:ext cx="6962369" cy="118771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94D1E3-19DB-4B84-91DC-A8D8BF66C05B}">
      <dsp:nvSpPr>
        <dsp:cNvPr id="0" name=""/>
        <dsp:cNvSpPr/>
      </dsp:nvSpPr>
      <dsp:spPr>
        <a:xfrm>
          <a:off x="6113" y="0"/>
          <a:ext cx="8706835" cy="1252140"/>
        </a:xfrm>
        <a:prstGeom prst="roundRect">
          <a:avLst>
            <a:gd name="adj" fmla="val 10000"/>
          </a:avLst>
        </a:prstGeom>
        <a:solidFill>
          <a:schemeClr val="accent3">
            <a:lumMod val="60000"/>
            <a:lumOff val="4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chemeClr val="accent6">
                  <a:lumMod val="50000"/>
                </a:schemeClr>
              </a:solidFill>
            </a:rPr>
            <a:t>Всего</a:t>
          </a:r>
          <a:r>
            <a:rPr lang="ru-RU" sz="3200" b="1" kern="1200" dirty="0" smtClean="0"/>
            <a:t> </a:t>
          </a:r>
          <a:r>
            <a:rPr lang="ru-RU" sz="3200" b="1" kern="1200" dirty="0" smtClean="0">
              <a:solidFill>
                <a:schemeClr val="accent6">
                  <a:lumMod val="50000"/>
                </a:schemeClr>
              </a:solidFill>
            </a:rPr>
            <a:t>503,6 млн. рублей</a:t>
          </a:r>
          <a:endParaRPr lang="ru-RU" sz="3200" b="1" kern="1200" dirty="0">
            <a:solidFill>
              <a:schemeClr val="accent6">
                <a:lumMod val="50000"/>
              </a:schemeClr>
            </a:solidFill>
          </a:endParaRPr>
        </a:p>
      </dsp:txBody>
      <dsp:txXfrm>
        <a:off x="42787" y="36674"/>
        <a:ext cx="8633487" cy="1178792"/>
      </dsp:txXfrm>
    </dsp:sp>
    <dsp:sp modelId="{75013EF3-3DC7-4B24-8AE8-5EFFC866F9DC}">
      <dsp:nvSpPr>
        <dsp:cNvPr id="0" name=""/>
        <dsp:cNvSpPr/>
      </dsp:nvSpPr>
      <dsp:spPr>
        <a:xfrm>
          <a:off x="1080334" y="1367642"/>
          <a:ext cx="3579188" cy="125214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Налоговые и неналоговые (собственные)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137,0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млн. рублей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(27,</a:t>
          </a:r>
          <a:r>
            <a:rPr lang="ru-RU" sz="1400" b="1" kern="1200" dirty="0" smtClean="0">
              <a:solidFill>
                <a:schemeClr val="bg1"/>
              </a:solidFill>
            </a:rPr>
            <a:t>20</a:t>
          </a:r>
          <a:r>
            <a:rPr lang="ru-RU" sz="1400" b="1" kern="1200" dirty="0" smtClean="0"/>
            <a:t>%)</a:t>
          </a:r>
          <a:endParaRPr lang="ru-RU" sz="1400" b="1" kern="1200" dirty="0"/>
        </a:p>
      </dsp:txBody>
      <dsp:txXfrm>
        <a:off x="1117008" y="1404316"/>
        <a:ext cx="3505840" cy="1178792"/>
      </dsp:txXfrm>
    </dsp:sp>
    <dsp:sp modelId="{EE2F3344-1E04-40D7-AD34-0C44CA45DD93}">
      <dsp:nvSpPr>
        <dsp:cNvPr id="0" name=""/>
        <dsp:cNvSpPr/>
      </dsp:nvSpPr>
      <dsp:spPr>
        <a:xfrm>
          <a:off x="216021" y="2808309"/>
          <a:ext cx="899962" cy="1255258"/>
        </a:xfrm>
        <a:prstGeom prst="roundRect">
          <a:avLst>
            <a:gd name="adj" fmla="val 10000"/>
          </a:avLst>
        </a:prstGeom>
        <a:solidFill>
          <a:schemeClr val="accent1">
            <a:lumMod val="75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 smtClean="0"/>
            <a:t>НДФЛ</a:t>
          </a: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 smtClean="0"/>
            <a:t>94,2</a:t>
          </a: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 smtClean="0"/>
            <a:t> млн. рублей</a:t>
          </a:r>
          <a:endParaRPr lang="ru-RU" sz="800" b="1" kern="1200" dirty="0"/>
        </a:p>
      </dsp:txBody>
      <dsp:txXfrm>
        <a:off x="242380" y="2834668"/>
        <a:ext cx="847244" cy="1202540"/>
      </dsp:txXfrm>
    </dsp:sp>
    <dsp:sp modelId="{20FB57BC-D046-47C9-B5A5-BB230AC94576}">
      <dsp:nvSpPr>
        <dsp:cNvPr id="0" name=""/>
        <dsp:cNvSpPr/>
      </dsp:nvSpPr>
      <dsp:spPr>
        <a:xfrm>
          <a:off x="1368148" y="2808309"/>
          <a:ext cx="807315" cy="1252140"/>
        </a:xfrm>
        <a:prstGeom prst="roundRect">
          <a:avLst>
            <a:gd name="adj" fmla="val 10000"/>
          </a:avLst>
        </a:prstGeom>
        <a:solidFill>
          <a:schemeClr val="bg2">
            <a:lumMod val="5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 smtClean="0"/>
            <a:t>Акцизы</a:t>
          </a: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 smtClean="0">
              <a:solidFill>
                <a:schemeClr val="bg1"/>
              </a:solidFill>
            </a:rPr>
            <a:t>3,0</a:t>
          </a: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 smtClean="0"/>
            <a:t> млн. рублей</a:t>
          </a:r>
          <a:endParaRPr lang="ru-RU" sz="800" b="1" kern="1200" dirty="0"/>
        </a:p>
      </dsp:txBody>
      <dsp:txXfrm>
        <a:off x="1391793" y="2831954"/>
        <a:ext cx="760025" cy="1204850"/>
      </dsp:txXfrm>
    </dsp:sp>
    <dsp:sp modelId="{15091653-8B4B-4B33-B65A-42B50BD8D216}">
      <dsp:nvSpPr>
        <dsp:cNvPr id="0" name=""/>
        <dsp:cNvSpPr/>
      </dsp:nvSpPr>
      <dsp:spPr>
        <a:xfrm>
          <a:off x="6135943" y="1367644"/>
          <a:ext cx="2277501" cy="125214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Безвозмездные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366,6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 млн. рублей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(72,80%)</a:t>
          </a:r>
          <a:endParaRPr lang="ru-RU" sz="1600" b="1" kern="1200" dirty="0"/>
        </a:p>
      </dsp:txBody>
      <dsp:txXfrm>
        <a:off x="6172617" y="1404318"/>
        <a:ext cx="2204153" cy="1178792"/>
      </dsp:txXfrm>
    </dsp:sp>
    <dsp:sp modelId="{027BADEB-70A1-4B04-9C53-15291EF0F6A7}">
      <dsp:nvSpPr>
        <dsp:cNvPr id="0" name=""/>
        <dsp:cNvSpPr/>
      </dsp:nvSpPr>
      <dsp:spPr>
        <a:xfrm>
          <a:off x="2376262" y="2808309"/>
          <a:ext cx="812061" cy="1252140"/>
        </a:xfrm>
        <a:prstGeom prst="roundRect">
          <a:avLst>
            <a:gd name="adj" fmla="val 10000"/>
          </a:avLst>
        </a:prstGeom>
        <a:solidFill>
          <a:schemeClr val="tx2">
            <a:lumMod val="75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 smtClean="0"/>
            <a:t>Налог на совокупный доход </a:t>
          </a: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 smtClean="0"/>
            <a:t>2,6</a:t>
          </a: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 smtClean="0"/>
            <a:t> млн. рублей</a:t>
          </a:r>
          <a:endParaRPr lang="ru-RU" sz="800" b="1" kern="1200" dirty="0"/>
        </a:p>
      </dsp:txBody>
      <dsp:txXfrm>
        <a:off x="2400046" y="2832093"/>
        <a:ext cx="764493" cy="1204572"/>
      </dsp:txXfrm>
    </dsp:sp>
    <dsp:sp modelId="{1FF0E06C-8115-4305-BD66-70ABE8589605}">
      <dsp:nvSpPr>
        <dsp:cNvPr id="0" name=""/>
        <dsp:cNvSpPr/>
      </dsp:nvSpPr>
      <dsp:spPr>
        <a:xfrm>
          <a:off x="3384375" y="2808309"/>
          <a:ext cx="812061" cy="1252140"/>
        </a:xfrm>
        <a:prstGeom prst="roundRect">
          <a:avLst>
            <a:gd name="adj" fmla="val 10000"/>
          </a:avLst>
        </a:prstGeom>
        <a:solidFill>
          <a:schemeClr val="accent2">
            <a:lumMod val="75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 smtClean="0"/>
            <a:t>Налоги на имущество</a:t>
          </a: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 smtClean="0"/>
            <a:t>25,2</a:t>
          </a: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 smtClean="0"/>
            <a:t> млн. рубле</a:t>
          </a:r>
          <a:r>
            <a:rPr lang="ru-RU" sz="800" kern="1200" dirty="0" smtClean="0"/>
            <a:t>й</a:t>
          </a:r>
          <a:endParaRPr lang="ru-RU" sz="800" kern="1200" dirty="0"/>
        </a:p>
      </dsp:txBody>
      <dsp:txXfrm>
        <a:off x="3408159" y="2832093"/>
        <a:ext cx="764493" cy="1204572"/>
      </dsp:txXfrm>
    </dsp:sp>
    <dsp:sp modelId="{E4BCF3A7-831B-4C14-AA03-B69CAC004AE4}">
      <dsp:nvSpPr>
        <dsp:cNvPr id="0" name=""/>
        <dsp:cNvSpPr/>
      </dsp:nvSpPr>
      <dsp:spPr>
        <a:xfrm>
          <a:off x="4418718" y="2805529"/>
          <a:ext cx="812061" cy="1252140"/>
        </a:xfrm>
        <a:prstGeom prst="roundRect">
          <a:avLst>
            <a:gd name="adj" fmla="val 10000"/>
          </a:avLst>
        </a:prstGeom>
        <a:solidFill>
          <a:schemeClr val="accent4">
            <a:lumMod val="75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 dirty="0" smtClean="0">
              <a:solidFill>
                <a:schemeClr val="bg1"/>
              </a:solidFill>
            </a:rPr>
            <a:t> </a:t>
          </a:r>
          <a:r>
            <a:rPr lang="ru-RU" sz="800" b="1" kern="1200" dirty="0" smtClean="0">
              <a:solidFill>
                <a:schemeClr val="bg1"/>
              </a:solidFill>
            </a:rPr>
            <a:t>Неналоговые доходы</a:t>
          </a: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 smtClean="0">
              <a:solidFill>
                <a:schemeClr val="bg1"/>
              </a:solidFill>
            </a:rPr>
            <a:t>10,6</a:t>
          </a: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 smtClean="0">
              <a:solidFill>
                <a:schemeClr val="bg1"/>
              </a:solidFill>
            </a:rPr>
            <a:t> млн. рублей</a:t>
          </a:r>
          <a:endParaRPr lang="ru-RU" sz="800" b="1" kern="1200" dirty="0">
            <a:solidFill>
              <a:schemeClr val="bg1"/>
            </a:solidFill>
          </a:endParaRPr>
        </a:p>
      </dsp:txBody>
      <dsp:txXfrm>
        <a:off x="4442502" y="2829313"/>
        <a:ext cx="764493" cy="1204572"/>
      </dsp:txXfrm>
    </dsp:sp>
    <dsp:sp modelId="{38A912D9-E26E-4BE5-8365-AFD3593DBD24}">
      <dsp:nvSpPr>
        <dsp:cNvPr id="0" name=""/>
        <dsp:cNvSpPr/>
      </dsp:nvSpPr>
      <dsp:spPr>
        <a:xfrm>
          <a:off x="6069781" y="2805529"/>
          <a:ext cx="812061" cy="1252140"/>
        </a:xfrm>
        <a:prstGeom prst="roundRect">
          <a:avLst>
            <a:gd name="adj" fmla="val 10000"/>
          </a:avLst>
        </a:prstGeom>
        <a:solidFill>
          <a:srgbClr val="002060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 smtClean="0"/>
            <a:t>Дотации</a:t>
          </a: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 smtClean="0"/>
            <a:t> 39,6</a:t>
          </a: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 smtClean="0"/>
            <a:t>млн. рублей</a:t>
          </a:r>
          <a:endParaRPr lang="ru-RU" sz="800" b="1" kern="1200" dirty="0"/>
        </a:p>
      </dsp:txBody>
      <dsp:txXfrm>
        <a:off x="6093565" y="2829313"/>
        <a:ext cx="764493" cy="1204572"/>
      </dsp:txXfrm>
    </dsp:sp>
    <dsp:sp modelId="{2EC6DB52-AF38-4E50-947F-100FF61FE69E}">
      <dsp:nvSpPr>
        <dsp:cNvPr id="0" name=""/>
        <dsp:cNvSpPr/>
      </dsp:nvSpPr>
      <dsp:spPr>
        <a:xfrm>
          <a:off x="6994292" y="2805529"/>
          <a:ext cx="812061" cy="1252140"/>
        </a:xfrm>
        <a:prstGeom prst="roundRect">
          <a:avLst>
            <a:gd name="adj" fmla="val 10000"/>
          </a:avLst>
        </a:prstGeom>
        <a:solidFill>
          <a:srgbClr val="7030A0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 smtClean="0"/>
            <a:t>Субсидии 140,2</a:t>
          </a: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 smtClean="0"/>
            <a:t>млн. рублей</a:t>
          </a:r>
          <a:endParaRPr lang="ru-RU" sz="800" b="1" kern="1200" dirty="0"/>
        </a:p>
      </dsp:txBody>
      <dsp:txXfrm>
        <a:off x="7018076" y="2829313"/>
        <a:ext cx="764493" cy="1204572"/>
      </dsp:txXfrm>
    </dsp:sp>
    <dsp:sp modelId="{77997D5B-03B6-4FDD-A051-73A819E42A5D}">
      <dsp:nvSpPr>
        <dsp:cNvPr id="0" name=""/>
        <dsp:cNvSpPr/>
      </dsp:nvSpPr>
      <dsp:spPr>
        <a:xfrm>
          <a:off x="7889009" y="2806844"/>
          <a:ext cx="812061" cy="1252140"/>
        </a:xfrm>
        <a:prstGeom prst="roundRect">
          <a:avLst>
            <a:gd name="adj" fmla="val 10000"/>
          </a:avLst>
        </a:prstGeom>
        <a:solidFill>
          <a:srgbClr val="00B050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smtClean="0"/>
            <a:t>Субвенции 179,1</a:t>
          </a:r>
          <a:endParaRPr lang="ru-RU" sz="800" b="1" kern="1200" dirty="0" smtClean="0"/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 smtClean="0"/>
            <a:t>млн. рублей</a:t>
          </a:r>
          <a:endParaRPr lang="ru-RU" sz="800" b="1" kern="1200" dirty="0"/>
        </a:p>
      </dsp:txBody>
      <dsp:txXfrm>
        <a:off x="7912793" y="2830628"/>
        <a:ext cx="764493" cy="120457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47BCC2-B64E-4BB2-A3C5-48D5E4C7C657}" type="datetimeFigureOut">
              <a:rPr lang="ru-RU" smtClean="0"/>
              <a:t>09.01.2023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3FF54D-43EC-459A-A72F-184205CB8B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741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3FF54D-43EC-459A-A72F-184205CB8BBD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85528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3FF54D-43EC-459A-A72F-184205CB8BBD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39249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3FF54D-43EC-459A-A72F-184205CB8BBD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09669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Oval 9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0" y="2226503"/>
            <a:ext cx="5917679" cy="2550877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440" y="4777380"/>
            <a:ext cx="5917679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7498080" y="1828800"/>
            <a:ext cx="990599" cy="22865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68853426-1839-4B84-8817-30751E65FDB1}" type="datetimeFigureOut">
              <a:rPr lang="ru-RU" smtClean="0"/>
              <a:t>09.01.2023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6236208" y="3264408"/>
            <a:ext cx="3859795" cy="228660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10568B4F-23B9-4777-A19F-CAC93560A5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76412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10204164">
              <a:off x="426788" y="4564241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6" name="Rectangle 15"/>
            <p:cNvSpPr/>
            <p:nvPr/>
          </p:nvSpPr>
          <p:spPr>
            <a:xfrm>
              <a:off x="421503" y="402165"/>
              <a:ext cx="8327939" cy="31411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 bwMode="gray">
            <a:xfrm rot="10800000">
              <a:off x="485023" y="2670079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0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4961454"/>
            <a:ext cx="642200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1" y="685800"/>
            <a:ext cx="6422004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66440" y="5528192"/>
            <a:ext cx="6422004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53426-1839-4B84-8817-30751E65FDB1}" type="datetimeFigureOut">
              <a:rPr lang="ru-RU" smtClean="0"/>
              <a:t>09.01.2023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10568B4F-23B9-4777-A19F-CAC93560A5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46217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21010068">
              <a:off x="6359946" y="2780895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Rectangle 8"/>
            <p:cNvSpPr/>
            <p:nvPr/>
          </p:nvSpPr>
          <p:spPr>
            <a:xfrm>
              <a:off x="485023" y="4343399"/>
              <a:ext cx="8182128" cy="21124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 bwMode="gray">
            <a:xfrm>
              <a:off x="485023" y="2854646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927100"/>
            <a:ext cx="6422005" cy="1692720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0" y="3488023"/>
            <a:ext cx="6422005" cy="2536857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53426-1839-4B84-8817-30751E65FDB1}" type="datetimeFigureOut">
              <a:rPr lang="ru-RU" smtClean="0"/>
              <a:t>09.01.2023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10568B4F-23B9-4777-A19F-CAC93560A5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85249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21010068">
              <a:off x="6359946" y="4309201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10"/>
            <p:cNvSpPr/>
            <p:nvPr/>
          </p:nvSpPr>
          <p:spPr bwMode="gray">
            <a:xfrm>
              <a:off x="485023" y="4381500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4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3" name="TextBox 22"/>
          <p:cNvSpPr txBox="1"/>
          <p:nvPr/>
        </p:nvSpPr>
        <p:spPr bwMode="gray">
          <a:xfrm>
            <a:off x="647430" y="651690"/>
            <a:ext cx="6015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 bwMode="gray">
          <a:xfrm>
            <a:off x="7069418" y="2900292"/>
            <a:ext cx="61906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8060" y="927099"/>
            <a:ext cx="6160385" cy="2882179"/>
          </a:xfrm>
        </p:spPr>
        <p:txBody>
          <a:bodyPr anchor="ctr"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387278" y="3809278"/>
            <a:ext cx="5646143" cy="333113"/>
          </a:xfrm>
        </p:spPr>
        <p:txBody>
          <a:bodyPr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0" y="5000816"/>
            <a:ext cx="6343673" cy="101061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53426-1839-4B84-8817-30751E65FDB1}" type="datetimeFigureOut">
              <a:rPr lang="ru-RU" smtClean="0"/>
              <a:t>09.01.2023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10568B4F-23B9-4777-A19F-CAC93560A5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93392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5"/>
            <p:cNvSpPr/>
            <p:nvPr/>
          </p:nvSpPr>
          <p:spPr bwMode="gray">
            <a:xfrm rot="21010068">
              <a:off x="6359946" y="431124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7"/>
            <p:cNvSpPr/>
            <p:nvPr/>
          </p:nvSpPr>
          <p:spPr bwMode="gray">
            <a:xfrm>
              <a:off x="485023" y="4381500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7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2057400"/>
            <a:ext cx="6422005" cy="20955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1" y="5024908"/>
            <a:ext cx="6422004" cy="994891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53426-1839-4B84-8817-30751E65FDB1}" type="datetimeFigureOut">
              <a:rPr lang="ru-RU" smtClean="0"/>
              <a:t>09.01.2023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10568B4F-23B9-4777-A19F-CAC93560A5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62767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927100"/>
            <a:ext cx="6423593" cy="709864"/>
          </a:xfrm>
        </p:spPr>
        <p:txBody>
          <a:bodyPr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0" y="2489200"/>
            <a:ext cx="2313432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5"/>
          </p:nvPr>
        </p:nvSpPr>
        <p:spPr>
          <a:xfrm>
            <a:off x="866440" y="3147164"/>
            <a:ext cx="2313432" cy="2888366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05614" y="2489200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6"/>
          </p:nvPr>
        </p:nvSpPr>
        <p:spPr>
          <a:xfrm>
            <a:off x="3408471" y="3147164"/>
            <a:ext cx="2318918" cy="2888366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58642" y="2489200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60935" y="3147164"/>
            <a:ext cx="2316625" cy="2888366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294530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849521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53426-1839-4B84-8817-30751E65FDB1}" type="datetimeFigureOut">
              <a:rPr lang="ru-RU" smtClean="0"/>
              <a:t>09.01.2023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10568B4F-23B9-4777-A19F-CAC93560A5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53551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927100"/>
            <a:ext cx="6345260" cy="709864"/>
          </a:xfrm>
        </p:spPr>
        <p:txBody>
          <a:bodyPr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0" y="4179596"/>
            <a:ext cx="2313432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19055" y="2489200"/>
            <a:ext cx="2015144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8"/>
          </p:nvPr>
        </p:nvSpPr>
        <p:spPr>
          <a:xfrm>
            <a:off x="866439" y="4837558"/>
            <a:ext cx="2313432" cy="1187321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11125" y="4179595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8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553189" y="2489200"/>
            <a:ext cx="2015144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411125" y="4848208"/>
            <a:ext cx="2318918" cy="1187321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58642" y="4179596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9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6108641" y="2489200"/>
            <a:ext cx="2015144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58642" y="4837558"/>
            <a:ext cx="2318918" cy="1187321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40" name="Straight Connector 39"/>
          <p:cNvCxnSpPr/>
          <p:nvPr/>
        </p:nvCxnSpPr>
        <p:spPr>
          <a:xfrm>
            <a:off x="3290019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5849521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53426-1839-4B84-8817-30751E65FDB1}" type="datetimeFigureOut">
              <a:rPr lang="ru-RU" smtClean="0"/>
              <a:t>09.01.2023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10568B4F-23B9-4777-A19F-CAC93560A5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32820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21301" y="6387910"/>
            <a:ext cx="990599" cy="228659"/>
          </a:xfrm>
        </p:spPr>
        <p:txBody>
          <a:bodyPr/>
          <a:lstStyle/>
          <a:p>
            <a:fld id="{68853426-1839-4B84-8817-30751E65FDB1}" type="datetimeFigureOut">
              <a:rPr lang="ru-RU" smtClean="0"/>
              <a:t>09.01.2023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16133" y="6387910"/>
            <a:ext cx="3859795" cy="22866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10568B4F-23B9-4777-A19F-CAC93560A5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58210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88" y="0"/>
            <a:ext cx="9120420" cy="6860798"/>
            <a:chOff x="-1588" y="0"/>
            <a:chExt cx="9120420" cy="6860798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Freeform 5"/>
            <p:cNvSpPr/>
            <p:nvPr/>
          </p:nvSpPr>
          <p:spPr bwMode="gray">
            <a:xfrm rot="4966650">
              <a:off x="4673046" y="5107506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</p:grpSp>
      <p:sp>
        <p:nvSpPr>
          <p:cNvPr id="17" name="Rectangle 16"/>
          <p:cNvSpPr/>
          <p:nvPr/>
        </p:nvSpPr>
        <p:spPr>
          <a:xfrm>
            <a:off x="414867" y="402165"/>
            <a:ext cx="4610565" cy="60536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Freeform 9"/>
          <p:cNvSpPr/>
          <p:nvPr/>
        </p:nvSpPr>
        <p:spPr bwMode="gray">
          <a:xfrm rot="5400000">
            <a:off x="1299309" y="1765596"/>
            <a:ext cx="5995993" cy="3326809"/>
          </a:xfrm>
          <a:custGeom>
            <a:avLst/>
            <a:gdLst/>
            <a:ahLst/>
            <a:cxnLst/>
            <a:rect l="0" t="0" r="r" b="b"/>
            <a:pathLst>
              <a:path w="4960" h="2752">
                <a:moveTo>
                  <a:pt x="0" y="0"/>
                </a:moveTo>
                <a:lnTo>
                  <a:pt x="0" y="324"/>
                </a:lnTo>
                <a:lnTo>
                  <a:pt x="0" y="1992"/>
                </a:lnTo>
                <a:lnTo>
                  <a:pt x="0" y="2752"/>
                </a:lnTo>
                <a:lnTo>
                  <a:pt x="4960" y="2752"/>
                </a:lnTo>
                <a:lnTo>
                  <a:pt x="4960" y="1992"/>
                </a:lnTo>
                <a:lnTo>
                  <a:pt x="4960" y="324"/>
                </a:lnTo>
                <a:lnTo>
                  <a:pt x="4960" y="0"/>
                </a:lnTo>
                <a:lnTo>
                  <a:pt x="4960" y="0"/>
                </a:lnTo>
                <a:lnTo>
                  <a:pt x="4734" y="34"/>
                </a:lnTo>
                <a:lnTo>
                  <a:pt x="4510" y="64"/>
                </a:lnTo>
                <a:lnTo>
                  <a:pt x="4284" y="90"/>
                </a:lnTo>
                <a:lnTo>
                  <a:pt x="4060" y="114"/>
                </a:lnTo>
                <a:lnTo>
                  <a:pt x="3836" y="132"/>
                </a:lnTo>
                <a:lnTo>
                  <a:pt x="3614" y="146"/>
                </a:lnTo>
                <a:lnTo>
                  <a:pt x="3392" y="158"/>
                </a:lnTo>
                <a:lnTo>
                  <a:pt x="3174" y="166"/>
                </a:lnTo>
                <a:lnTo>
                  <a:pt x="2960" y="172"/>
                </a:lnTo>
                <a:lnTo>
                  <a:pt x="2748" y="174"/>
                </a:lnTo>
                <a:lnTo>
                  <a:pt x="2542" y="174"/>
                </a:lnTo>
                <a:lnTo>
                  <a:pt x="2338" y="174"/>
                </a:lnTo>
                <a:lnTo>
                  <a:pt x="2140" y="170"/>
                </a:lnTo>
                <a:lnTo>
                  <a:pt x="1948" y="164"/>
                </a:lnTo>
                <a:lnTo>
                  <a:pt x="1762" y="156"/>
                </a:lnTo>
                <a:lnTo>
                  <a:pt x="1582" y="148"/>
                </a:lnTo>
                <a:lnTo>
                  <a:pt x="1410" y="138"/>
                </a:lnTo>
                <a:lnTo>
                  <a:pt x="1244" y="128"/>
                </a:lnTo>
                <a:lnTo>
                  <a:pt x="1088" y="116"/>
                </a:lnTo>
                <a:lnTo>
                  <a:pt x="938" y="104"/>
                </a:lnTo>
                <a:lnTo>
                  <a:pt x="668" y="78"/>
                </a:lnTo>
                <a:lnTo>
                  <a:pt x="438" y="54"/>
                </a:lnTo>
                <a:lnTo>
                  <a:pt x="254" y="34"/>
                </a:lnTo>
                <a:lnTo>
                  <a:pt x="116" y="16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8" name="Freeform 5"/>
          <p:cNvSpPr>
            <a:spLocks noEditPoints="1"/>
          </p:cNvSpPr>
          <p:nvPr/>
        </p:nvSpPr>
        <p:spPr bwMode="gray">
          <a:xfrm>
            <a:off x="0" y="0"/>
            <a:ext cx="9144000" cy="6858000"/>
          </a:xfrm>
          <a:custGeom>
            <a:avLst/>
            <a:gdLst/>
            <a:ahLst/>
            <a:cxnLst/>
            <a:rect l="0" t="0" r="r" b="b"/>
            <a:pathLst>
              <a:path w="5760" h="4320">
                <a:moveTo>
                  <a:pt x="0" y="0"/>
                </a:moveTo>
                <a:lnTo>
                  <a:pt x="0" y="4320"/>
                </a:lnTo>
                <a:lnTo>
                  <a:pt x="5760" y="4320"/>
                </a:lnTo>
                <a:lnTo>
                  <a:pt x="5760" y="0"/>
                </a:lnTo>
                <a:lnTo>
                  <a:pt x="0" y="0"/>
                </a:lnTo>
                <a:close/>
                <a:moveTo>
                  <a:pt x="5444" y="4004"/>
                </a:moveTo>
                <a:lnTo>
                  <a:pt x="324" y="4004"/>
                </a:lnTo>
                <a:lnTo>
                  <a:pt x="324" y="324"/>
                </a:lnTo>
                <a:lnTo>
                  <a:pt x="5444" y="324"/>
                </a:lnTo>
                <a:lnTo>
                  <a:pt x="5444" y="400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174928" y="1447799"/>
            <a:ext cx="1113516" cy="4572001"/>
          </a:xfrm>
        </p:spPr>
        <p:txBody>
          <a:bodyPr vert="eaVert" anchor="ctr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66738" y="1447799"/>
            <a:ext cx="4416936" cy="45720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53426-1839-4B84-8817-30751E65FDB1}" type="datetimeFigureOut">
              <a:rPr lang="ru-RU" smtClean="0"/>
              <a:t>09.01.2023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8546" y="6365498"/>
            <a:ext cx="3859795" cy="228660"/>
          </a:xfrm>
        </p:spPr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10568B4F-23B9-4777-A19F-CAC93560A5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00086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970" y="927098"/>
            <a:ext cx="6343672" cy="709865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53426-1839-4B84-8817-30751E65FDB1}" type="datetimeFigureOut">
              <a:rPr lang="ru-RU" smtClean="0"/>
              <a:t>09.01.2023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10568B4F-23B9-4777-A19F-CAC93560A5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48957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 bwMode="gray">
            <a:xfrm rot="16200000">
              <a:off x="3105027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/>
            <p:nvPr/>
          </p:nvSpPr>
          <p:spPr bwMode="gray">
            <a:xfrm rot="15687606">
              <a:off x="3320102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7534" y="2257588"/>
            <a:ext cx="3090672" cy="3020344"/>
          </a:xfrm>
        </p:spPr>
        <p:txBody>
          <a:bodyPr anchor="ctr"/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19261" y="2257588"/>
            <a:ext cx="3082516" cy="302034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53426-1839-4B84-8817-30751E65FDB1}" type="datetimeFigureOut">
              <a:rPr lang="ru-RU" smtClean="0"/>
              <a:t>09.01.2023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10568B4F-23B9-4777-A19F-CAC93560A5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56894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66440" y="2489200"/>
            <a:ext cx="3636980" cy="35306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0581" y="2489203"/>
            <a:ext cx="3636980" cy="353060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53426-1839-4B84-8817-30751E65FDB1}" type="datetimeFigureOut">
              <a:rPr lang="ru-RU" smtClean="0"/>
              <a:t>09.01.2023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10568B4F-23B9-4777-A19F-CAC93560A5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1999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9918" y="2489200"/>
            <a:ext cx="3633502" cy="75929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66440" y="3248490"/>
            <a:ext cx="3636980" cy="2771311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0581" y="2489200"/>
            <a:ext cx="3636979" cy="75663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0581" y="3245835"/>
            <a:ext cx="3636980" cy="27739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53426-1839-4B84-8817-30751E65FDB1}" type="datetimeFigureOut">
              <a:rPr lang="ru-RU" smtClean="0"/>
              <a:t>09.01.2023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10568B4F-23B9-4777-A19F-CAC93560A5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89892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53426-1839-4B84-8817-30751E65FDB1}" type="datetimeFigureOut">
              <a:rPr lang="ru-RU" smtClean="0"/>
              <a:t>09.01.2023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10568B4F-23B9-4777-A19F-CAC93560A5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98538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53426-1839-4B84-8817-30751E65FDB1}" type="datetimeFigureOut">
              <a:rPr lang="ru-RU" smtClean="0"/>
              <a:t>09.01.2023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10568B4F-23B9-4777-A19F-CAC93560A5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40443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 bwMode="gray">
            <a:xfrm rot="16200000">
              <a:off x="2548536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2" name="Freeform 5"/>
            <p:cNvSpPr/>
            <p:nvPr/>
          </p:nvSpPr>
          <p:spPr bwMode="gray">
            <a:xfrm rot="15687606">
              <a:off x="2769747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1447800"/>
            <a:ext cx="2712590" cy="1495588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68927" y="1447800"/>
            <a:ext cx="3632850" cy="45720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66441" y="3086845"/>
            <a:ext cx="2712589" cy="2933701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53426-1839-4B84-8817-30751E65FDB1}" type="datetimeFigureOut">
              <a:rPr lang="ru-RU" smtClean="0"/>
              <a:t>09.01.2023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10568B4F-23B9-4777-A19F-CAC93560A5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21520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 bwMode="gray">
            <a:xfrm rot="16200000">
              <a:off x="2852610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4" name="Freeform 5"/>
            <p:cNvSpPr/>
            <p:nvPr/>
          </p:nvSpPr>
          <p:spPr bwMode="gray">
            <a:xfrm rot="15687606">
              <a:off x="3074559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1381390"/>
            <a:ext cx="2987089" cy="157480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722909" y="1320800"/>
            <a:ext cx="2791102" cy="42164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0" y="3086100"/>
            <a:ext cx="2987089" cy="24511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53426-1839-4B84-8817-30751E65FDB1}" type="datetimeFigureOut">
              <a:rPr lang="ru-RU" smtClean="0"/>
              <a:t>09.01.2023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10568B4F-23B9-4777-A19F-CAC93560A5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66380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Freeform 5"/>
            <p:cNvSpPr/>
            <p:nvPr/>
          </p:nvSpPr>
          <p:spPr bwMode="gray">
            <a:xfrm rot="21010068">
              <a:off x="6359946" y="179029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5" name="Freeform 24"/>
            <p:cNvSpPr/>
            <p:nvPr/>
          </p:nvSpPr>
          <p:spPr bwMode="gray">
            <a:xfrm>
              <a:off x="485023" y="1856450"/>
              <a:ext cx="8173954" cy="4535226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866440" y="927099"/>
            <a:ext cx="6345260" cy="7098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4382" y="2489200"/>
            <a:ext cx="6345260" cy="353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74443" y="6365498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 b="1" i="0">
                <a:solidFill>
                  <a:schemeClr val="accent1"/>
                </a:solidFill>
              </a:defRPr>
            </a:lvl1pPr>
          </a:lstStyle>
          <a:p>
            <a:fld id="{68853426-1839-4B84-8817-30751E65FDB1}" type="datetimeFigureOut">
              <a:rPr lang="ru-RU" smtClean="0"/>
              <a:t>09.01.2023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0843" y="6365497"/>
            <a:ext cx="3859795" cy="2286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 b="1" i="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26" name="Rectangle 25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8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fld id="{10568B4F-23B9-4777-A19F-CAC93560A5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39885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46" r:id="rId1"/>
    <p:sldLayoutId id="2147484147" r:id="rId2"/>
    <p:sldLayoutId id="2147484148" r:id="rId3"/>
    <p:sldLayoutId id="2147484149" r:id="rId4"/>
    <p:sldLayoutId id="2147484150" r:id="rId5"/>
    <p:sldLayoutId id="2147484151" r:id="rId6"/>
    <p:sldLayoutId id="2147484152" r:id="rId7"/>
    <p:sldLayoutId id="2147484153" r:id="rId8"/>
    <p:sldLayoutId id="2147484154" r:id="rId9"/>
    <p:sldLayoutId id="2147484155" r:id="rId10"/>
    <p:sldLayoutId id="2147484156" r:id="rId11"/>
    <p:sldLayoutId id="2147484157" r:id="rId12"/>
    <p:sldLayoutId id="2147484158" r:id="rId13"/>
    <p:sldLayoutId id="2147484159" r:id="rId14"/>
    <p:sldLayoutId id="2147484160" r:id="rId15"/>
    <p:sldLayoutId id="2147484161" r:id="rId16"/>
    <p:sldLayoutId id="2147484162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b="0" i="0" kern="1200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85800" indent="-283464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6012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3444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0876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0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5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4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admsel.ru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3" Type="http://schemas.openxmlformats.org/officeDocument/2006/relationships/diagramLayout" Target="../diagrams/layout2.xml"/><Relationship Id="rId7" Type="http://schemas.openxmlformats.org/officeDocument/2006/relationships/diagramData" Target="../diagrams/data3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11" Type="http://schemas.microsoft.com/office/2007/relationships/diagramDrawing" Target="../diagrams/drawing3.xml"/><Relationship Id="rId5" Type="http://schemas.openxmlformats.org/officeDocument/2006/relationships/diagramColors" Target="../diagrams/colors2.xml"/><Relationship Id="rId10" Type="http://schemas.openxmlformats.org/officeDocument/2006/relationships/diagramColors" Target="../diagrams/colors3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ru-RU" sz="4400" b="1" dirty="0" smtClean="0"/>
              <a:t>Бюджет для граждан</a:t>
            </a:r>
            <a:br>
              <a:rPr lang="ru-RU" sz="4400" b="1" dirty="0" smtClean="0"/>
            </a:br>
            <a:r>
              <a:rPr lang="ru-RU" sz="4400" b="1" dirty="0"/>
              <a:t/>
            </a:r>
            <a:br>
              <a:rPr lang="ru-RU" sz="4400" b="1" dirty="0"/>
            </a:br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ru-RU" sz="1600" dirty="0" smtClean="0"/>
              <a:t>Финансовый отдел администрации </a:t>
            </a:r>
            <a:br>
              <a:rPr lang="ru-RU" sz="1600" dirty="0" smtClean="0"/>
            </a:br>
            <a:r>
              <a:rPr lang="ru-RU" sz="1600" dirty="0"/>
              <a:t>г</a:t>
            </a:r>
            <a:r>
              <a:rPr lang="ru-RU" sz="1600" dirty="0" smtClean="0"/>
              <a:t>орода Сельцо</a:t>
            </a:r>
            <a:br>
              <a:rPr lang="ru-RU" sz="1600" dirty="0" smtClean="0"/>
            </a:br>
            <a:r>
              <a:rPr lang="en-US" sz="1600" cap="small" dirty="0" smtClean="0">
                <a:hlinkClick r:id="rId2"/>
              </a:rPr>
              <a:t>www.admsel.ru</a:t>
            </a:r>
            <a:r>
              <a:rPr lang="ru-RU" sz="1600" cap="small" dirty="0" smtClean="0"/>
              <a:t/>
            </a:r>
            <a:br>
              <a:rPr lang="ru-RU" sz="1600" cap="small" dirty="0" smtClean="0"/>
            </a:br>
            <a:r>
              <a:rPr lang="ru-RU" sz="1600" cap="small" dirty="0" smtClean="0"/>
              <a:t>(4832) 97-26-65</a:t>
            </a:r>
            <a:endParaRPr lang="ru-RU" cap="small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44208" y="3284984"/>
            <a:ext cx="1981200" cy="2304256"/>
          </a:xfrm>
        </p:spPr>
        <p:txBody>
          <a:bodyPr>
            <a:noAutofit/>
          </a:bodyPr>
          <a:lstStyle/>
          <a:p>
            <a:r>
              <a:rPr lang="ru-RU" sz="1200" dirty="0" smtClean="0"/>
              <a:t>К Решению Совета народных депутатов города Сельцо </a:t>
            </a:r>
          </a:p>
          <a:p>
            <a:r>
              <a:rPr lang="ru-RU" sz="1200" dirty="0" smtClean="0"/>
              <a:t>«</a:t>
            </a:r>
            <a:r>
              <a:rPr lang="ru-RU" sz="1200" b="1" dirty="0"/>
              <a:t>О бюджете </a:t>
            </a:r>
            <a:r>
              <a:rPr lang="ru-RU" sz="1200" b="1" dirty="0" err="1" smtClean="0"/>
              <a:t>СельцовскОГО</a:t>
            </a:r>
            <a:r>
              <a:rPr lang="ru-RU" sz="1200" b="1" dirty="0" smtClean="0"/>
              <a:t> </a:t>
            </a:r>
            <a:r>
              <a:rPr lang="ru-RU" sz="1200" b="1" dirty="0" err="1" smtClean="0"/>
              <a:t>городскоГО</a:t>
            </a:r>
            <a:r>
              <a:rPr lang="ru-RU" sz="1200" b="1" dirty="0" smtClean="0"/>
              <a:t> </a:t>
            </a:r>
            <a:r>
              <a:rPr lang="ru-RU" sz="1200" b="1" dirty="0" err="1" smtClean="0"/>
              <a:t>округА</a:t>
            </a:r>
            <a:r>
              <a:rPr lang="ru-RU" sz="1200" b="1" dirty="0" smtClean="0"/>
              <a:t> </a:t>
            </a:r>
            <a:r>
              <a:rPr lang="ru-RU" sz="1200" b="1" dirty="0"/>
              <a:t>на </a:t>
            </a:r>
            <a:r>
              <a:rPr lang="ru-RU" sz="1200" b="1" dirty="0" smtClean="0"/>
              <a:t>2023 </a:t>
            </a:r>
            <a:r>
              <a:rPr lang="ru-RU" sz="1200" b="1" dirty="0"/>
              <a:t>год</a:t>
            </a:r>
            <a:br>
              <a:rPr lang="ru-RU" sz="1200" b="1" dirty="0"/>
            </a:br>
            <a:r>
              <a:rPr lang="ru-RU" sz="1200" b="1" dirty="0"/>
              <a:t>и на плановый период </a:t>
            </a:r>
            <a:r>
              <a:rPr lang="ru-RU" sz="1200" b="1" dirty="0" smtClean="0"/>
              <a:t>2024 </a:t>
            </a:r>
            <a:r>
              <a:rPr lang="ru-RU" sz="1200" b="1" dirty="0"/>
              <a:t>и </a:t>
            </a:r>
            <a:r>
              <a:rPr lang="ru-RU" sz="1200" b="1" dirty="0" smtClean="0"/>
              <a:t>2025 годов»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607777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6440" y="927099"/>
            <a:ext cx="6873912" cy="709865"/>
          </a:xfrm>
        </p:spPr>
        <p:txBody>
          <a:bodyPr>
            <a:normAutofit fontScale="90000"/>
          </a:bodyPr>
          <a:lstStyle/>
          <a:p>
            <a:r>
              <a:rPr lang="ru-RU" sz="1800" b="1" dirty="0"/>
              <a:t>Муниципальная программа «Реализация полномочий исполнительно-распорядительного органа </a:t>
            </a:r>
            <a:r>
              <a:rPr lang="ru-RU" sz="1800" b="1" dirty="0" err="1"/>
              <a:t>Сельцовского</a:t>
            </a:r>
            <a:r>
              <a:rPr lang="ru-RU" sz="1800" b="1" dirty="0"/>
              <a:t> городского округа»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5856" y="2237297"/>
            <a:ext cx="2592288" cy="266429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08128" y="1983732"/>
            <a:ext cx="288032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000" dirty="0" smtClean="0">
                <a:solidFill>
                  <a:srgbClr val="002060"/>
                </a:solidFill>
              </a:rPr>
              <a:t>Муниципальная </a:t>
            </a:r>
            <a:r>
              <a:rPr lang="ru-RU" sz="1000" dirty="0">
                <a:solidFill>
                  <a:srgbClr val="002060"/>
                </a:solidFill>
              </a:rPr>
              <a:t>программа  направлена на эффективное управление всеми социально-экономическими процессами на территории города и улучшение качества жизни населения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868144" y="2103588"/>
            <a:ext cx="3168352" cy="412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000" dirty="0" smtClean="0"/>
              <a:t>Основные задачи </a:t>
            </a:r>
            <a:r>
              <a:rPr lang="ru-RU" sz="1000" dirty="0"/>
              <a:t>муниципальной </a:t>
            </a:r>
            <a:r>
              <a:rPr lang="ru-RU" sz="1000" dirty="0" smtClean="0"/>
              <a:t>программы:</a:t>
            </a:r>
          </a:p>
          <a:p>
            <a:pPr marL="171450" indent="-171450" algn="just">
              <a:buFontTx/>
              <a:buChar char="-"/>
            </a:pPr>
            <a:r>
              <a:rPr lang="ru-RU" sz="1000" dirty="0"/>
              <a:t>о</a:t>
            </a:r>
            <a:r>
              <a:rPr lang="ru-RU" sz="1000" dirty="0" smtClean="0"/>
              <a:t>беспечение исполнения полномочий ОМС;</a:t>
            </a:r>
          </a:p>
          <a:p>
            <a:pPr marL="171450" indent="-171450" algn="just">
              <a:buFontTx/>
              <a:buChar char="-"/>
            </a:pPr>
            <a:r>
              <a:rPr lang="ru-RU" sz="1000" dirty="0"/>
              <a:t>обеспечение первичного   воинского </a:t>
            </a:r>
            <a:r>
              <a:rPr lang="ru-RU" sz="1000" dirty="0" smtClean="0"/>
              <a:t>учета;</a:t>
            </a:r>
          </a:p>
          <a:p>
            <a:pPr marL="171450" indent="-171450">
              <a:buFontTx/>
              <a:buChar char="-"/>
            </a:pPr>
            <a:r>
              <a:rPr lang="ru-RU" sz="1000" dirty="0"/>
              <a:t>обеспечение готовности администрации города Сельцо </a:t>
            </a:r>
            <a:r>
              <a:rPr lang="ru-RU" sz="1000" dirty="0" smtClean="0"/>
              <a:t>к возникновению ЧС;</a:t>
            </a:r>
          </a:p>
          <a:p>
            <a:pPr marL="171450" indent="-171450">
              <a:buFontTx/>
              <a:buChar char="-"/>
            </a:pPr>
            <a:r>
              <a:rPr lang="ru-RU" sz="1000" dirty="0"/>
              <a:t>выполнение мероприятий по гражданской </a:t>
            </a:r>
            <a:r>
              <a:rPr lang="ru-RU" sz="1000" dirty="0" smtClean="0"/>
              <a:t>обороне;</a:t>
            </a:r>
          </a:p>
          <a:p>
            <a:pPr marL="171450" indent="-171450">
              <a:buFontTx/>
              <a:buChar char="-"/>
            </a:pPr>
            <a:r>
              <a:rPr lang="ru-RU" sz="1000" dirty="0" smtClean="0"/>
              <a:t>обеспечение населения качественными услугами городской бани;</a:t>
            </a:r>
          </a:p>
          <a:p>
            <a:pPr marL="171450" indent="-171450">
              <a:buFontTx/>
              <a:buChar char="-"/>
            </a:pPr>
            <a:r>
              <a:rPr lang="ru-RU" sz="1000" dirty="0"/>
              <a:t>обеспечение </a:t>
            </a:r>
            <a:r>
              <a:rPr lang="ru-RU" sz="1000" dirty="0" smtClean="0"/>
              <a:t>деятельности МФЦ;</a:t>
            </a:r>
          </a:p>
          <a:p>
            <a:pPr marL="171450" indent="-171450">
              <a:buFontTx/>
              <a:buChar char="-"/>
            </a:pPr>
            <a:r>
              <a:rPr lang="ru-RU" sz="1000" dirty="0"/>
              <a:t>содержание автомобильных дорог общего пользования местного </a:t>
            </a:r>
            <a:r>
              <a:rPr lang="ru-RU" sz="1000" dirty="0" smtClean="0"/>
              <a:t>значения;</a:t>
            </a:r>
          </a:p>
          <a:p>
            <a:pPr marL="171450" indent="-171450">
              <a:buFontTx/>
              <a:buChar char="-"/>
            </a:pPr>
            <a:r>
              <a:rPr lang="ru-RU" sz="1000" dirty="0"/>
              <a:t>повышение уровня благоустройства городского </a:t>
            </a:r>
            <a:r>
              <a:rPr lang="ru-RU" sz="1000" dirty="0" smtClean="0"/>
              <a:t>округа;</a:t>
            </a:r>
          </a:p>
          <a:p>
            <a:pPr marL="171450" indent="-171450">
              <a:buFontTx/>
              <a:buChar char="-"/>
            </a:pPr>
            <a:r>
              <a:rPr lang="ru-RU" sz="1000" dirty="0"/>
              <a:t>создание благоприятных условий проживания </a:t>
            </a:r>
            <a:r>
              <a:rPr lang="ru-RU" sz="1000" dirty="0" smtClean="0"/>
              <a:t>граждан</a:t>
            </a:r>
          </a:p>
          <a:p>
            <a:pPr marL="171450" indent="-171450">
              <a:buFontTx/>
              <a:buChar char="-"/>
            </a:pPr>
            <a:r>
              <a:rPr lang="ru-RU" sz="1000" dirty="0" smtClean="0"/>
              <a:t>защита </a:t>
            </a:r>
            <a:r>
              <a:rPr lang="ru-RU" sz="1000" dirty="0"/>
              <a:t>прав и законных интересов несовершеннолетних лиц из числа детей –сирот и детей, оставшихся без попечения </a:t>
            </a:r>
            <a:r>
              <a:rPr lang="ru-RU" sz="1000" dirty="0" smtClean="0"/>
              <a:t>родителей;</a:t>
            </a:r>
          </a:p>
          <a:p>
            <a:pPr marL="171450" indent="-171450">
              <a:buFontTx/>
              <a:buChar char="-"/>
            </a:pPr>
            <a:r>
              <a:rPr lang="ru-RU" sz="1000" dirty="0"/>
              <a:t>предупреждение и ликвидация заразных и иных болезней </a:t>
            </a:r>
            <a:r>
              <a:rPr lang="ru-RU" sz="1000" dirty="0" smtClean="0"/>
              <a:t>животных;</a:t>
            </a:r>
          </a:p>
          <a:p>
            <a:pPr marL="171450" indent="-171450">
              <a:buFontTx/>
              <a:buChar char="-"/>
            </a:pPr>
            <a:r>
              <a:rPr lang="ru-RU" sz="1000" dirty="0"/>
              <a:t>реализация проекта «Чистая вода</a:t>
            </a:r>
            <a:r>
              <a:rPr lang="ru-RU" sz="1000" dirty="0" smtClean="0"/>
              <a:t>»</a:t>
            </a:r>
            <a:endParaRPr lang="ru-RU" sz="1200" dirty="0" smtClean="0"/>
          </a:p>
          <a:p>
            <a:pPr marL="171450" indent="-171450">
              <a:buFontTx/>
              <a:buChar char="-"/>
            </a:pPr>
            <a:endParaRPr lang="ru-RU" sz="1200" dirty="0"/>
          </a:p>
        </p:txBody>
      </p:sp>
      <p:sp>
        <p:nvSpPr>
          <p:cNvPr id="6" name="TextBox 5"/>
          <p:cNvSpPr txBox="1"/>
          <p:nvPr/>
        </p:nvSpPr>
        <p:spPr>
          <a:xfrm>
            <a:off x="315669" y="2834557"/>
            <a:ext cx="3103499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000" dirty="0" smtClean="0">
                <a:solidFill>
                  <a:srgbClr val="7030A0"/>
                </a:solidFill>
              </a:rPr>
              <a:t>В рамках программы реализуются </a:t>
            </a:r>
            <a:r>
              <a:rPr lang="en-US" sz="1000" dirty="0" err="1" smtClean="0">
                <a:solidFill>
                  <a:srgbClr val="7030A0"/>
                </a:solidFill>
              </a:rPr>
              <a:t>восе</a:t>
            </a:r>
            <a:r>
              <a:rPr lang="ru-RU" sz="1000" dirty="0" err="1" smtClean="0">
                <a:solidFill>
                  <a:srgbClr val="7030A0"/>
                </a:solidFill>
              </a:rPr>
              <a:t>мь</a:t>
            </a:r>
            <a:r>
              <a:rPr lang="ru-RU" sz="1000" dirty="0" smtClean="0">
                <a:solidFill>
                  <a:srgbClr val="7030A0"/>
                </a:solidFill>
              </a:rPr>
              <a:t> муниципальных подпрограмм:</a:t>
            </a:r>
          </a:p>
          <a:p>
            <a:pPr marL="228600" indent="-228600" algn="just">
              <a:buAutoNum type="arabicPeriod"/>
            </a:pPr>
            <a:r>
              <a:rPr lang="ru-RU" sz="800" dirty="0" smtClean="0"/>
              <a:t>Обеспечение </a:t>
            </a:r>
            <a:r>
              <a:rPr lang="ru-RU" sz="800" dirty="0"/>
              <a:t>первичных мер </a:t>
            </a:r>
            <a:r>
              <a:rPr lang="ru-RU" sz="800" dirty="0" smtClean="0"/>
              <a:t>пожарной</a:t>
            </a:r>
            <a:r>
              <a:rPr lang="en-US" sz="800" dirty="0" smtClean="0"/>
              <a:t> б</a:t>
            </a:r>
            <a:r>
              <a:rPr lang="ru-RU" sz="800" dirty="0" err="1" smtClean="0"/>
              <a:t>езопасности</a:t>
            </a:r>
            <a:r>
              <a:rPr lang="ru-RU" sz="800" dirty="0" smtClean="0"/>
              <a:t> </a:t>
            </a:r>
            <a:r>
              <a:rPr lang="ru-RU" sz="800" dirty="0" err="1"/>
              <a:t>Сельцовского</a:t>
            </a:r>
            <a:r>
              <a:rPr lang="ru-RU" sz="800" dirty="0"/>
              <a:t> городского </a:t>
            </a:r>
            <a:r>
              <a:rPr lang="ru-RU" sz="800" dirty="0" smtClean="0"/>
              <a:t>округа</a:t>
            </a:r>
            <a:r>
              <a:rPr lang="ru-RU" sz="800" dirty="0"/>
              <a:t> </a:t>
            </a:r>
            <a:endParaRPr lang="en-US" sz="800" dirty="0" smtClean="0"/>
          </a:p>
          <a:p>
            <a:pPr marL="228600" indent="-228600" algn="just">
              <a:buAutoNum type="arabicPeriod"/>
            </a:pPr>
            <a:r>
              <a:rPr lang="ru-RU" sz="800" dirty="0" smtClean="0"/>
              <a:t> Энергосбережение </a:t>
            </a:r>
            <a:r>
              <a:rPr lang="ru-RU" sz="800" dirty="0"/>
              <a:t>и повышение энергетической </a:t>
            </a:r>
            <a:r>
              <a:rPr lang="ru-RU" sz="800" dirty="0" err="1" smtClean="0"/>
              <a:t>эффективност</a:t>
            </a:r>
            <a:r>
              <a:rPr lang="en-US" sz="800" dirty="0" smtClean="0"/>
              <a:t>и</a:t>
            </a:r>
          </a:p>
          <a:p>
            <a:pPr algn="just"/>
            <a:r>
              <a:rPr lang="ru-RU" sz="800" dirty="0" smtClean="0"/>
              <a:t>3. </a:t>
            </a:r>
            <a:r>
              <a:rPr lang="en-US" sz="800" dirty="0" smtClean="0"/>
              <a:t>     </a:t>
            </a:r>
            <a:r>
              <a:rPr lang="ru-RU" sz="800" dirty="0" smtClean="0"/>
              <a:t>Улучшение </a:t>
            </a:r>
            <a:r>
              <a:rPr lang="ru-RU" sz="800" dirty="0"/>
              <a:t>условий и охраны </a:t>
            </a:r>
            <a:r>
              <a:rPr lang="ru-RU" sz="800" dirty="0" smtClean="0"/>
              <a:t>труда</a:t>
            </a:r>
            <a:endParaRPr lang="ru-RU" sz="800" dirty="0"/>
          </a:p>
          <a:p>
            <a:pPr algn="just"/>
            <a:r>
              <a:rPr lang="ru-RU" sz="800" dirty="0"/>
              <a:t>4</a:t>
            </a:r>
            <a:r>
              <a:rPr lang="ru-RU" sz="800" dirty="0" smtClean="0"/>
              <a:t>. Повышение </a:t>
            </a:r>
            <a:r>
              <a:rPr lang="ru-RU" sz="800" dirty="0"/>
              <a:t>эффективности и безопасности функционирования автомобильных дорог </a:t>
            </a:r>
            <a:r>
              <a:rPr lang="ru-RU" sz="800" dirty="0" err="1"/>
              <a:t>Сельцовского</a:t>
            </a:r>
            <a:r>
              <a:rPr lang="ru-RU" sz="800" dirty="0"/>
              <a:t> городского </a:t>
            </a:r>
            <a:r>
              <a:rPr lang="ru-RU" sz="800" dirty="0" smtClean="0"/>
              <a:t>округа</a:t>
            </a:r>
            <a:r>
              <a:rPr lang="ru-RU" sz="800" dirty="0"/>
              <a:t> </a:t>
            </a:r>
          </a:p>
          <a:p>
            <a:pPr algn="just"/>
            <a:r>
              <a:rPr lang="ru-RU" sz="800" dirty="0" smtClean="0"/>
              <a:t>5. Эффективное </a:t>
            </a:r>
            <a:r>
              <a:rPr lang="ru-RU" sz="800" dirty="0"/>
              <a:t>управление и распоряжение муниципальным </a:t>
            </a:r>
            <a:r>
              <a:rPr lang="ru-RU" sz="800" dirty="0" smtClean="0"/>
              <a:t>имуществом</a:t>
            </a:r>
            <a:r>
              <a:rPr lang="ru-RU" sz="800" dirty="0"/>
              <a:t> </a:t>
            </a:r>
          </a:p>
          <a:p>
            <a:pPr algn="just"/>
            <a:r>
              <a:rPr lang="ru-RU" sz="800" dirty="0"/>
              <a:t>6</a:t>
            </a:r>
            <a:r>
              <a:rPr lang="ru-RU" sz="800" dirty="0" smtClean="0"/>
              <a:t>. Реализация </a:t>
            </a:r>
            <a:r>
              <a:rPr lang="ru-RU" sz="800" dirty="0"/>
              <a:t>мероприятий, направленных на развитие жилищно-коммунального хозяйства, благоустройства и охрану окружающей среды» </a:t>
            </a:r>
          </a:p>
          <a:p>
            <a:pPr algn="just"/>
            <a:r>
              <a:rPr lang="ru-RU" sz="800" dirty="0" smtClean="0"/>
              <a:t>7. Предоставление </a:t>
            </a:r>
            <a:r>
              <a:rPr lang="ru-RU" sz="800" dirty="0"/>
              <a:t>мер социальной поддержки и социальных гарантий </a:t>
            </a:r>
            <a:r>
              <a:rPr lang="ru-RU" sz="800" dirty="0" smtClean="0"/>
              <a:t>гражданам</a:t>
            </a:r>
          </a:p>
          <a:p>
            <a:pPr algn="just"/>
            <a:r>
              <a:rPr lang="ru-RU" sz="800" dirty="0" smtClean="0"/>
              <a:t>8.  </a:t>
            </a:r>
            <a:r>
              <a:rPr lang="en-US" sz="800" dirty="0" err="1" smtClean="0"/>
              <a:t>Реализация</a:t>
            </a:r>
            <a:r>
              <a:rPr lang="en-US" sz="800" dirty="0" smtClean="0"/>
              <a:t> </a:t>
            </a:r>
            <a:r>
              <a:rPr lang="en-US" sz="800" dirty="0" err="1" smtClean="0"/>
              <a:t>мероприятий</a:t>
            </a:r>
            <a:r>
              <a:rPr lang="en-US" sz="800" dirty="0" smtClean="0"/>
              <a:t> </a:t>
            </a:r>
            <a:r>
              <a:rPr lang="en-US" sz="800" dirty="0" err="1" smtClean="0"/>
              <a:t>по</a:t>
            </a:r>
            <a:r>
              <a:rPr lang="en-US" sz="800" dirty="0" smtClean="0"/>
              <a:t> </a:t>
            </a:r>
            <a:r>
              <a:rPr lang="en-US" sz="800" dirty="0" err="1" smtClean="0"/>
              <a:t>господдержке</a:t>
            </a:r>
            <a:r>
              <a:rPr lang="en-US" sz="800" dirty="0" smtClean="0"/>
              <a:t> </a:t>
            </a:r>
            <a:r>
              <a:rPr lang="en-US" sz="800" dirty="0" err="1" smtClean="0"/>
              <a:t>субъектов</a:t>
            </a:r>
            <a:r>
              <a:rPr lang="en-US" sz="800" dirty="0" smtClean="0"/>
              <a:t> </a:t>
            </a:r>
            <a:r>
              <a:rPr lang="ru-RU" sz="800" dirty="0" smtClean="0"/>
              <a:t> </a:t>
            </a:r>
            <a:r>
              <a:rPr lang="en-US" sz="800" dirty="0" err="1" smtClean="0"/>
              <a:t>малого</a:t>
            </a:r>
            <a:r>
              <a:rPr lang="en-US" sz="800" dirty="0" smtClean="0"/>
              <a:t> и </a:t>
            </a:r>
            <a:r>
              <a:rPr lang="en-US" sz="800" dirty="0" err="1" smtClean="0"/>
              <a:t>среднего</a:t>
            </a:r>
            <a:r>
              <a:rPr lang="en-US" sz="800" dirty="0" smtClean="0"/>
              <a:t> </a:t>
            </a:r>
            <a:r>
              <a:rPr lang="ru-RU" sz="800" dirty="0" smtClean="0"/>
              <a:t> </a:t>
            </a:r>
            <a:r>
              <a:rPr lang="en-US" sz="800" dirty="0" err="1" smtClean="0"/>
              <a:t>предпринимательства</a:t>
            </a:r>
            <a:endParaRPr lang="ru-RU" sz="1200" dirty="0" smtClean="0">
              <a:solidFill>
                <a:srgbClr val="7030A0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153968"/>
              </p:ext>
            </p:extLst>
          </p:nvPr>
        </p:nvGraphicFramePr>
        <p:xfrm>
          <a:off x="208128" y="5373216"/>
          <a:ext cx="5660016" cy="12961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7608"/>
                <a:gridCol w="1224136"/>
                <a:gridCol w="1224136"/>
                <a:gridCol w="1224136"/>
              </a:tblGrid>
              <a:tr h="758527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Объем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</a:rPr>
                        <a:t> финансирования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2023 год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2024 год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2025 год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537616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Всего,  тыс. рублей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aseline="0" dirty="0" smtClean="0">
                          <a:solidFill>
                            <a:schemeClr val="tx1"/>
                          </a:solidFill>
                        </a:rPr>
                        <a:t>130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</a:rPr>
                        <a:t>179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</a:rPr>
                        <a:t>,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</a:rPr>
                        <a:t>65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74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</a:rPr>
                        <a:t> 21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,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91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81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951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,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98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76080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omain\Общая\!Именные\АФОНИНА О.В\ФОТО\Фото школ\фасады детских садов\школа №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75032"/>
            <a:ext cx="3024335" cy="1701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6440" y="927099"/>
            <a:ext cx="6873912" cy="709865"/>
          </a:xfrm>
        </p:spPr>
        <p:txBody>
          <a:bodyPr>
            <a:normAutofit/>
          </a:bodyPr>
          <a:lstStyle/>
          <a:p>
            <a:r>
              <a:rPr lang="ru-RU" sz="1600" b="1" dirty="0" smtClean="0"/>
              <a:t>Муниципальная программа «Развитие системы образования </a:t>
            </a:r>
            <a:r>
              <a:rPr lang="ru-RU" sz="1600" b="1" dirty="0" err="1" smtClean="0"/>
              <a:t>Сельцовского</a:t>
            </a:r>
            <a:r>
              <a:rPr lang="ru-RU" sz="1600" b="1" dirty="0" smtClean="0"/>
              <a:t> городского округа»</a:t>
            </a:r>
            <a:endParaRPr lang="ru-RU" sz="1600" b="1" dirty="0"/>
          </a:p>
        </p:txBody>
      </p:sp>
      <p:sp>
        <p:nvSpPr>
          <p:cNvPr id="10" name="Объект 9"/>
          <p:cNvSpPr>
            <a:spLocks noGrp="1"/>
          </p:cNvSpPr>
          <p:nvPr>
            <p:ph sz="half" idx="1"/>
          </p:nvPr>
        </p:nvSpPr>
        <p:spPr>
          <a:xfrm>
            <a:off x="457200" y="1719072"/>
            <a:ext cx="3970784" cy="4878280"/>
          </a:xfrm>
        </p:spPr>
        <p:txBody>
          <a:bodyPr>
            <a:normAutofit fontScale="85000" lnSpcReduction="20000"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pPr marL="45720" indent="0" algn="ctr">
              <a:buNone/>
            </a:pPr>
            <a:endParaRPr lang="ru-RU" sz="1400" dirty="0" smtClean="0"/>
          </a:p>
          <a:p>
            <a:pPr marL="45720" indent="0" algn="ctr">
              <a:buNone/>
            </a:pPr>
            <a:endParaRPr lang="ru-RU" sz="1400" dirty="0"/>
          </a:p>
          <a:p>
            <a:pPr marL="45720" indent="0" algn="ctr">
              <a:buNone/>
            </a:pPr>
            <a:endParaRPr lang="ru-RU" sz="1400" b="1" dirty="0" smtClean="0"/>
          </a:p>
          <a:p>
            <a:pPr marL="45720" indent="0" algn="ctr">
              <a:buNone/>
            </a:pPr>
            <a:r>
              <a:rPr lang="ru-RU" sz="1400" b="1" dirty="0" smtClean="0"/>
              <a:t>Объем финансирования расходов по муниципальной программе на 202</a:t>
            </a:r>
            <a:r>
              <a:rPr lang="en-US" sz="1400" b="1" dirty="0" smtClean="0"/>
              <a:t>3</a:t>
            </a:r>
            <a:r>
              <a:rPr lang="ru-RU" sz="1400" b="1" dirty="0" smtClean="0"/>
              <a:t> год  составляет</a:t>
            </a:r>
          </a:p>
          <a:p>
            <a:pPr marL="45720" indent="0" algn="ctr">
              <a:buNone/>
            </a:pPr>
            <a:r>
              <a:rPr lang="ru-RU" sz="1400" b="1" dirty="0" smtClean="0"/>
              <a:t>2</a:t>
            </a:r>
            <a:r>
              <a:rPr lang="en-US" sz="1400" b="1" dirty="0" smtClean="0"/>
              <a:t>47</a:t>
            </a:r>
            <a:r>
              <a:rPr lang="ru-RU" sz="1400" b="1" dirty="0" smtClean="0"/>
              <a:t>,</a:t>
            </a:r>
            <a:r>
              <a:rPr lang="en-US" sz="1400" b="1" dirty="0" smtClean="0"/>
              <a:t>2</a:t>
            </a:r>
            <a:r>
              <a:rPr lang="ru-RU" sz="1400" b="1" dirty="0" smtClean="0"/>
              <a:t> млн. рублей</a:t>
            </a:r>
          </a:p>
          <a:p>
            <a:endParaRPr lang="ru-RU" dirty="0"/>
          </a:p>
        </p:txBody>
      </p:sp>
      <p:sp>
        <p:nvSpPr>
          <p:cNvPr id="11" name="Объект 10"/>
          <p:cNvSpPr>
            <a:spLocks noGrp="1"/>
          </p:cNvSpPr>
          <p:nvPr>
            <p:ph sz="half" idx="2"/>
          </p:nvPr>
        </p:nvSpPr>
        <p:spPr>
          <a:xfrm>
            <a:off x="4211960" y="2204864"/>
            <a:ext cx="4244280" cy="4176464"/>
          </a:xfrm>
        </p:spPr>
        <p:txBody>
          <a:bodyPr>
            <a:normAutofit fontScale="85000" lnSpcReduction="20000"/>
          </a:bodyPr>
          <a:lstStyle/>
          <a:p>
            <a:pPr marL="45720" indent="0">
              <a:buNone/>
            </a:pPr>
            <a:r>
              <a:rPr lang="ru-RU" sz="1200" b="1" dirty="0" smtClean="0"/>
              <a:t>Цели:</a:t>
            </a:r>
          </a:p>
          <a:p>
            <a:pPr marL="45720" indent="0" algn="just">
              <a:buNone/>
            </a:pPr>
            <a:r>
              <a:rPr lang="ru-RU" sz="1200" dirty="0" smtClean="0"/>
              <a:t>-</a:t>
            </a:r>
            <a:r>
              <a:rPr lang="ru-RU" sz="1200" dirty="0"/>
              <a:t>эффективное исполнение полномочий Отдела образования администрации г. Сельцо;</a:t>
            </a:r>
          </a:p>
          <a:p>
            <a:pPr marL="45720" indent="0" algn="just">
              <a:buNone/>
            </a:pPr>
            <a:r>
              <a:rPr lang="ru-RU" sz="1200" dirty="0"/>
              <a:t>-обеспечение высокого качества образования в соответствии с меняющимися запросами населения и перспективными задачами развития Российского общества и экономики;</a:t>
            </a:r>
          </a:p>
          <a:p>
            <a:pPr marL="45720" indent="0" algn="just">
              <a:buNone/>
            </a:pPr>
            <a:r>
              <a:rPr lang="ru-RU" sz="1200" dirty="0"/>
              <a:t>-социальная поддержка в сфере образования</a:t>
            </a:r>
            <a:r>
              <a:rPr lang="ru-RU" sz="1200" dirty="0" smtClean="0"/>
              <a:t>.</a:t>
            </a:r>
          </a:p>
          <a:p>
            <a:pPr marL="45720" indent="0">
              <a:buNone/>
            </a:pPr>
            <a:r>
              <a:rPr lang="ru-RU" sz="1200" b="1" dirty="0" smtClean="0"/>
              <a:t>Задачи:</a:t>
            </a:r>
            <a:endParaRPr lang="ru-RU" sz="1200" dirty="0"/>
          </a:p>
          <a:p>
            <a:pPr algn="just"/>
            <a:r>
              <a:rPr lang="ru-RU" sz="1200" dirty="0"/>
              <a:t>- реализация государственной политики в сфере образования на территории </a:t>
            </a:r>
            <a:r>
              <a:rPr lang="ru-RU" sz="1200" dirty="0" err="1"/>
              <a:t>Сельцовского</a:t>
            </a:r>
            <a:r>
              <a:rPr lang="ru-RU" sz="1200" dirty="0"/>
              <a:t> городского округа</a:t>
            </a:r>
            <a:r>
              <a:rPr lang="ru-RU" sz="1200" dirty="0" smtClean="0"/>
              <a:t>;</a:t>
            </a:r>
            <a:r>
              <a:rPr lang="ru-RU" sz="1200" dirty="0"/>
              <a:t> </a:t>
            </a:r>
          </a:p>
          <a:p>
            <a:pPr algn="just"/>
            <a:r>
              <a:rPr lang="ru-RU" sz="1200" dirty="0"/>
              <a:t>-повышение доступности и качества предоставления дошкольного, общего образования, дополнительного образования детей</a:t>
            </a:r>
            <a:r>
              <a:rPr lang="ru-RU" sz="1200" dirty="0" smtClean="0"/>
              <a:t>;</a:t>
            </a:r>
            <a:r>
              <a:rPr lang="ru-RU" sz="1200" dirty="0"/>
              <a:t> </a:t>
            </a:r>
          </a:p>
          <a:p>
            <a:pPr algn="just"/>
            <a:r>
              <a:rPr lang="ru-RU" sz="1200" dirty="0"/>
              <a:t>-проведение оздоровительной кампании детей</a:t>
            </a:r>
            <a:r>
              <a:rPr lang="ru-RU" sz="1200" dirty="0" smtClean="0"/>
              <a:t>;</a:t>
            </a:r>
            <a:r>
              <a:rPr lang="ru-RU" sz="1200" dirty="0"/>
              <a:t> </a:t>
            </a:r>
          </a:p>
          <a:p>
            <a:pPr algn="just"/>
            <a:r>
              <a:rPr lang="ru-RU" sz="1200" dirty="0"/>
              <a:t>- реализация мер государственной поддержки работников образования</a:t>
            </a:r>
            <a:r>
              <a:rPr lang="ru-RU" sz="1200" dirty="0" smtClean="0"/>
              <a:t>;</a:t>
            </a:r>
            <a:endParaRPr lang="ru-RU" sz="1200" dirty="0"/>
          </a:p>
          <a:p>
            <a:pPr algn="just"/>
            <a:r>
              <a:rPr lang="ru-RU" sz="1200" dirty="0"/>
              <a:t>-предоставление компенсации части родительской платы за содержание ребенка в образовательных учреждениях, реализующих основную общеобразовательную программу дошкольного образования.</a:t>
            </a:r>
          </a:p>
          <a:p>
            <a:pPr marL="45720" indent="0">
              <a:buNone/>
            </a:pPr>
            <a:endParaRPr lang="ru-RU" sz="1200" dirty="0"/>
          </a:p>
        </p:txBody>
      </p:sp>
      <p:pic>
        <p:nvPicPr>
          <p:cNvPr id="1027" name="Picture 3" descr="\\domain\Общая\!Именные\АФОНИНА О.В\ФОТО\Фото школ\фасады детских садов\д.с. №2 Чебурашка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107" y="4826043"/>
            <a:ext cx="3294963" cy="1853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696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b="1" dirty="0" smtClean="0"/>
              <a:t>Муниципальная </a:t>
            </a:r>
            <a:r>
              <a:rPr lang="ru-RU" sz="1800" b="1" dirty="0"/>
              <a:t>программа «Управление муниципальными финансами </a:t>
            </a:r>
            <a:r>
              <a:rPr lang="ru-RU" sz="1800" b="1" dirty="0" err="1"/>
              <a:t>Сельцовского</a:t>
            </a:r>
            <a:r>
              <a:rPr lang="ru-RU" sz="1800" b="1" dirty="0"/>
              <a:t> городского </a:t>
            </a:r>
            <a:r>
              <a:rPr lang="ru-RU" sz="1800" b="1" dirty="0" smtClean="0"/>
              <a:t>округа</a:t>
            </a:r>
            <a:r>
              <a:rPr lang="ru-RU" b="1" dirty="0"/>
              <a:t/>
            </a:r>
            <a:br>
              <a:rPr lang="ru-RU" b="1" dirty="0"/>
            </a:b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988840"/>
            <a:ext cx="8712968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/>
              <a:t>Цель:</a:t>
            </a: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обеспечение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долгосрочной сбалансированности и устойчивости бюджетной системы, повышение качества управления общественными финансами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Сельцовского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городского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округа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/>
              <a:t>Задачами муниципальной программы являются:</a:t>
            </a:r>
          </a:p>
          <a:p>
            <a:pPr marL="285750" indent="-285750">
              <a:buFontTx/>
              <a:buChar char="-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обеспечение 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финансовой устойчивости бюджетной системы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Сельцовского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городского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округа путем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проведения сбалансированной финансовой политики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     внедрение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современных методов и технологий управления муниципальными финансами;</a:t>
            </a:r>
          </a:p>
          <a:p>
            <a:pPr marL="285750" indent="-285750">
              <a:buFontTx/>
              <a:buChar char="-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создание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условий для эффективного и ответственного управления муниципальными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финансами</a:t>
            </a:r>
            <a:r>
              <a:rPr lang="ru-RU" sz="1400" dirty="0" smtClean="0"/>
              <a:t>.</a:t>
            </a:r>
          </a:p>
          <a:p>
            <a:pPr algn="ctr"/>
            <a:endParaRPr lang="ru-RU" sz="1600" dirty="0" smtClean="0"/>
          </a:p>
          <a:p>
            <a:pPr algn="ctr"/>
            <a:r>
              <a:rPr lang="ru-RU" sz="1200" b="1" dirty="0" smtClean="0"/>
              <a:t>Структура расходов на реализацию программы</a:t>
            </a:r>
          </a:p>
          <a:p>
            <a:pPr algn="r"/>
            <a:r>
              <a:rPr lang="ru-RU" sz="1200" b="1" dirty="0" smtClean="0"/>
              <a:t>рублей</a:t>
            </a:r>
            <a:endParaRPr lang="ru-RU" sz="1200" b="1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513721"/>
              </p:ext>
            </p:extLst>
          </p:nvPr>
        </p:nvGraphicFramePr>
        <p:xfrm>
          <a:off x="179510" y="4491121"/>
          <a:ext cx="8568954" cy="217823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80492"/>
                <a:gridCol w="1931101"/>
                <a:gridCol w="1919001"/>
                <a:gridCol w="1938360"/>
              </a:tblGrid>
              <a:tr h="66362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Направление расходов</a:t>
                      </a:r>
                      <a:endParaRPr lang="ru-RU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202</a:t>
                      </a:r>
                      <a:r>
                        <a:rPr lang="en-US" sz="10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год</a:t>
                      </a:r>
                      <a:endParaRPr lang="ru-RU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202</a:t>
                      </a:r>
                      <a:r>
                        <a:rPr lang="en-US" sz="10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4</a:t>
                      </a:r>
                      <a:r>
                        <a:rPr lang="ru-RU" sz="10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 год</a:t>
                      </a:r>
                      <a:endParaRPr lang="ru-RU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202</a:t>
                      </a:r>
                      <a:r>
                        <a:rPr lang="en-US" sz="10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5</a:t>
                      </a:r>
                      <a:r>
                        <a:rPr lang="ru-RU" sz="1000" baseline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год</a:t>
                      </a:r>
                      <a:endParaRPr lang="ru-RU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8135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Руководство и управление в сфере установленных функций органов местного самоуправления</a:t>
                      </a:r>
                      <a:endParaRPr lang="ru-RU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4 </a:t>
                      </a:r>
                      <a:r>
                        <a:rPr lang="en-US" sz="1200" dirty="0" smtClean="0">
                          <a:effectLst/>
                        </a:rPr>
                        <a:t>431</a:t>
                      </a:r>
                      <a:r>
                        <a:rPr lang="ru-RU" sz="1200" dirty="0">
                          <a:effectLst/>
                        </a:rPr>
                        <a:t> </a:t>
                      </a:r>
                      <a:r>
                        <a:rPr lang="en-US" sz="1200" dirty="0" smtClean="0">
                          <a:effectLst/>
                        </a:rPr>
                        <a:t>544</a:t>
                      </a:r>
                      <a:r>
                        <a:rPr lang="ru-RU" sz="1200" dirty="0" smtClean="0">
                          <a:effectLst/>
                        </a:rPr>
                        <a:t>,00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4 431 544,00</a:t>
                      </a:r>
                      <a:endParaRPr lang="ru-RU" sz="1200" dirty="0">
                        <a:effectLst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4 431 544,00</a:t>
                      </a:r>
                      <a:endParaRPr lang="ru-RU" sz="1200" dirty="0">
                        <a:effectLst/>
                      </a:endParaRPr>
                    </a:p>
                  </a:txBody>
                  <a:tcPr marL="68580" marR="68580" marT="0" marB="0" anchor="ctr"/>
                </a:tc>
              </a:tr>
              <a:tr h="4398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Обслуживание муниципального внутреннего долга </a:t>
                      </a:r>
                      <a:endParaRPr lang="ru-RU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7</a:t>
                      </a:r>
                      <a:r>
                        <a:rPr lang="ru-RU" sz="1200" dirty="0">
                          <a:effectLst/>
                        </a:rPr>
                        <a:t> </a:t>
                      </a:r>
                      <a:r>
                        <a:rPr lang="en-US" sz="1200" dirty="0" smtClean="0">
                          <a:effectLst/>
                        </a:rPr>
                        <a:t>000</a:t>
                      </a:r>
                      <a:r>
                        <a:rPr lang="ru-RU" sz="1200" dirty="0" smtClean="0">
                          <a:effectLst/>
                        </a:rPr>
                        <a:t>,00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7</a:t>
                      </a:r>
                      <a:r>
                        <a:rPr lang="ru-RU" sz="1200" dirty="0">
                          <a:effectLst/>
                        </a:rPr>
                        <a:t> 000,00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11</a:t>
                      </a:r>
                      <a:r>
                        <a:rPr lang="ru-RU" sz="1200" dirty="0">
                          <a:effectLst/>
                        </a:rPr>
                        <a:t> </a:t>
                      </a:r>
                      <a:r>
                        <a:rPr lang="en-US" sz="1200" dirty="0" smtClean="0">
                          <a:effectLst/>
                        </a:rPr>
                        <a:t>174</a:t>
                      </a:r>
                      <a:r>
                        <a:rPr lang="ru-RU" sz="1200" dirty="0" smtClean="0">
                          <a:effectLst/>
                        </a:rPr>
                        <a:t>,</a:t>
                      </a:r>
                      <a:r>
                        <a:rPr lang="en-US" sz="1200" dirty="0" smtClean="0">
                          <a:effectLst/>
                        </a:rPr>
                        <a:t>43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6118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Итого:</a:t>
                      </a:r>
                      <a:endParaRPr lang="ru-RU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4 </a:t>
                      </a:r>
                      <a:r>
                        <a:rPr lang="en-US" sz="1200" dirty="0" smtClean="0">
                          <a:effectLst/>
                        </a:rPr>
                        <a:t>438</a:t>
                      </a:r>
                      <a:r>
                        <a:rPr lang="ru-RU" sz="1200" dirty="0">
                          <a:effectLst/>
                        </a:rPr>
                        <a:t> </a:t>
                      </a:r>
                      <a:r>
                        <a:rPr lang="ru-RU" sz="1200" dirty="0" smtClean="0">
                          <a:effectLst/>
                        </a:rPr>
                        <a:t>5</a:t>
                      </a:r>
                      <a:r>
                        <a:rPr lang="en-US" sz="1200" dirty="0" smtClean="0">
                          <a:effectLst/>
                        </a:rPr>
                        <a:t>44</a:t>
                      </a:r>
                      <a:r>
                        <a:rPr lang="ru-RU" sz="1200" dirty="0" smtClean="0">
                          <a:effectLst/>
                        </a:rPr>
                        <a:t>,00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4 438 544,00</a:t>
                      </a:r>
                      <a:endParaRPr lang="ru-RU" sz="1200" dirty="0">
                        <a:effectLst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4 </a:t>
                      </a:r>
                      <a:r>
                        <a:rPr lang="en-US" sz="1200" dirty="0" smtClean="0">
                          <a:effectLst/>
                        </a:rPr>
                        <a:t>442</a:t>
                      </a:r>
                      <a:r>
                        <a:rPr lang="ru-RU" sz="1200" dirty="0">
                          <a:effectLst/>
                        </a:rPr>
                        <a:t> </a:t>
                      </a:r>
                      <a:r>
                        <a:rPr lang="ru-RU" sz="1200" dirty="0" smtClean="0">
                          <a:effectLst/>
                        </a:rPr>
                        <a:t>7</a:t>
                      </a:r>
                      <a:r>
                        <a:rPr lang="en-US" sz="1200" dirty="0" smtClean="0">
                          <a:effectLst/>
                        </a:rPr>
                        <a:t>18</a:t>
                      </a:r>
                      <a:r>
                        <a:rPr lang="ru-RU" sz="1200" dirty="0" smtClean="0">
                          <a:effectLst/>
                        </a:rPr>
                        <a:t>,</a:t>
                      </a:r>
                      <a:r>
                        <a:rPr lang="en-US" sz="1200" dirty="0" smtClean="0">
                          <a:effectLst/>
                        </a:rPr>
                        <a:t>43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6200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6440" y="927099"/>
            <a:ext cx="7089936" cy="709865"/>
          </a:xfrm>
        </p:spPr>
        <p:txBody>
          <a:bodyPr>
            <a:noAutofit/>
          </a:bodyPr>
          <a:lstStyle/>
          <a:p>
            <a:r>
              <a:rPr lang="ru-RU" sz="1600" b="1" dirty="0"/>
              <a:t>Муниципальная программа «Развитие культуры и сохранение культурного наследия </a:t>
            </a:r>
            <a:r>
              <a:rPr lang="ru-RU" sz="1600" b="1" dirty="0" err="1"/>
              <a:t>Сельцовского</a:t>
            </a:r>
            <a:r>
              <a:rPr lang="ru-RU" sz="1600" b="1" dirty="0"/>
              <a:t> городского </a:t>
            </a:r>
            <a:r>
              <a:rPr lang="ru-RU" sz="1600" b="1" dirty="0" smtClean="0"/>
              <a:t>округа»</a:t>
            </a:r>
            <a:endParaRPr lang="ru-RU" sz="1600" b="1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pPr marL="45720" indent="0" algn="ctr">
              <a:buNone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45720" indent="0" algn="ctr">
              <a:buNone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marL="45720" indent="0" algn="ctr">
              <a:buNone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45720" indent="0" algn="ctr">
              <a:buNone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marL="45720" indent="0" algn="ctr">
              <a:buNone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marL="45720" indent="0"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Объем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финансирования расходов на муниципальную программу составляет</a:t>
            </a:r>
          </a:p>
          <a:p>
            <a:pPr marL="45720" indent="0" algn="ctr">
              <a:buNone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51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65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млн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рублей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4648200" y="2204864"/>
            <a:ext cx="4316288" cy="4464496"/>
          </a:xfrm>
        </p:spPr>
        <p:txBody>
          <a:bodyPr>
            <a:normAutofit fontScale="77500" lnSpcReduction="20000"/>
          </a:bodyPr>
          <a:lstStyle/>
          <a:p>
            <a:pPr marL="45720" indent="0">
              <a:buNone/>
            </a:pPr>
            <a:r>
              <a:rPr lang="ru-RU" sz="12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Цели муниципальной программы</a:t>
            </a:r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sz="13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300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реализацию стратегической роли культуры как духовно-нравственного основания развития личности и государства, единства российского общества;</a:t>
            </a:r>
          </a:p>
          <a:p>
            <a:r>
              <a:rPr lang="ru-RU" sz="1300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сохранение культурного и исторического наследия, расширение доступа населения к культурным ценностям и информации;</a:t>
            </a:r>
          </a:p>
          <a:p>
            <a:r>
              <a:rPr lang="ru-RU" sz="1300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обеспечение высокого качества дополнительного образования в соответствии с меняющимися запросами населения и перспективными задачами развития российского общества и экономики;</a:t>
            </a:r>
          </a:p>
          <a:p>
            <a:r>
              <a:rPr lang="ru-RU" sz="13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300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повышение эффективности реализации молодежной политики в интересах инновационного социально-ориентированного развития </a:t>
            </a:r>
            <a:r>
              <a:rPr lang="ru-RU" sz="13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округа</a:t>
            </a:r>
          </a:p>
          <a:p>
            <a:pPr marL="45720" indent="0">
              <a:buNone/>
            </a:pPr>
            <a:r>
              <a:rPr lang="ru-RU" sz="13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Задачи муниципальной программы:</a:t>
            </a:r>
          </a:p>
          <a:p>
            <a:r>
              <a:rPr lang="ru-RU" sz="1300" dirty="0">
                <a:solidFill>
                  <a:schemeClr val="accent5">
                    <a:lumMod val="50000"/>
                  </a:schemeClr>
                </a:solidFill>
              </a:rPr>
              <a:t>создание условий для участия граждан в культурной жизни;</a:t>
            </a:r>
          </a:p>
          <a:p>
            <a:r>
              <a:rPr lang="ru-RU" sz="1300" dirty="0">
                <a:solidFill>
                  <a:schemeClr val="accent5">
                    <a:lumMod val="50000"/>
                  </a:schemeClr>
                </a:solidFill>
              </a:rPr>
              <a:t>- обеспечение свободы творчества и прав граждан на участие в культурной жизни, на равный доступ к культурным ценностям;</a:t>
            </a:r>
          </a:p>
          <a:p>
            <a:r>
              <a:rPr lang="ru-RU" sz="1300" dirty="0">
                <a:solidFill>
                  <a:schemeClr val="accent5">
                    <a:lumMod val="50000"/>
                  </a:schemeClr>
                </a:solidFill>
              </a:rPr>
              <a:t>- повышение доступности и качества предоставления дополнительного образования детей;</a:t>
            </a:r>
          </a:p>
          <a:p>
            <a:r>
              <a:rPr lang="ru-RU" sz="1300" dirty="0">
                <a:solidFill>
                  <a:schemeClr val="accent5">
                    <a:lumMod val="50000"/>
                  </a:schemeClr>
                </a:solidFill>
              </a:rPr>
              <a:t>обеспечение развития и укрепления материально-технической базы спортивных школ.</a:t>
            </a:r>
          </a:p>
          <a:p>
            <a:r>
              <a:rPr lang="ru-RU" sz="1300" dirty="0">
                <a:solidFill>
                  <a:schemeClr val="accent5">
                    <a:lumMod val="50000"/>
                  </a:schemeClr>
                </a:solidFill>
              </a:rPr>
              <a:t>- создание условий успешной социализации и эффективной самореализации молодежи.</a:t>
            </a:r>
          </a:p>
          <a:p>
            <a:pPr marL="45720" indent="0">
              <a:buNone/>
            </a:pP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\\domain\Общая\!Именные\АФОНИНА О.В\ФОТО\Фото\rBkypFIAJN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67550"/>
            <a:ext cx="4323907" cy="181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\\domain\Общая\!Именные\АФОНИНА О.В\ФОТО\Фото\image1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685184"/>
            <a:ext cx="4248471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0792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713614"/>
            <a:ext cx="7233952" cy="709865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/>
              <a:t>Муниципальная программа </a:t>
            </a:r>
            <a:r>
              <a:rPr lang="en-US" sz="1800" b="1" dirty="0" smtClean="0"/>
              <a:t>“Ф</a:t>
            </a:r>
            <a:r>
              <a:rPr lang="ru-RU" sz="1800" b="1" dirty="0" err="1" smtClean="0"/>
              <a:t>ормирование</a:t>
            </a:r>
            <a:r>
              <a:rPr lang="ru-RU" sz="1800" b="1" dirty="0" smtClean="0"/>
              <a:t> </a:t>
            </a:r>
            <a:r>
              <a:rPr lang="ru-RU" sz="1800" b="1" dirty="0"/>
              <a:t>современной городской среды </a:t>
            </a:r>
            <a:r>
              <a:rPr lang="ru-RU" sz="1800" b="1" dirty="0" err="1"/>
              <a:t>Сельцовского</a:t>
            </a:r>
            <a:r>
              <a:rPr lang="ru-RU" sz="1800" b="1" dirty="0"/>
              <a:t> городского </a:t>
            </a:r>
            <a:r>
              <a:rPr lang="ru-RU" sz="1800" b="1" dirty="0" smtClean="0"/>
              <a:t>округа</a:t>
            </a:r>
            <a:r>
              <a:rPr lang="en-US" sz="1800" b="1" dirty="0" smtClean="0"/>
              <a:t>”</a:t>
            </a:r>
            <a:r>
              <a:rPr lang="ru-RU" sz="1800" b="1" dirty="0"/>
              <a:t/>
            </a:r>
            <a:br>
              <a:rPr lang="ru-RU" sz="1800" b="1" dirty="0"/>
            </a:br>
            <a:endParaRPr lang="ru-RU" sz="18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844824"/>
            <a:ext cx="8784977" cy="16602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Цель:</a:t>
            </a: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обеспечение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и повышение комфортности проживания граждан на территории муниципального образования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Сельцовский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городской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округ</a:t>
            </a:r>
          </a:p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Задача: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повышение уровня благоустройства дворовых территорий и территорий общего пользования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Структура расходов на финансовое обеспечение реализации муниципальной программы, руб.</a:t>
            </a:r>
          </a:p>
          <a:p>
            <a:pPr algn="r"/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1158307"/>
              </p:ext>
            </p:extLst>
          </p:nvPr>
        </p:nvGraphicFramePr>
        <p:xfrm>
          <a:off x="368300" y="3212976"/>
          <a:ext cx="8452172" cy="124288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39128"/>
                <a:gridCol w="2004348"/>
                <a:gridCol w="2004348"/>
                <a:gridCol w="2004348"/>
              </a:tblGrid>
              <a:tr h="2742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Направление расходов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</a:rPr>
                        <a:t>202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</a:rPr>
                        <a:t>год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тыс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.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руб.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</a:rPr>
                        <a:t>202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</a:rPr>
                        <a:t> год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тыс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.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руб.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</a:rPr>
                        <a:t>202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</a:rPr>
                        <a:t>год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en-US" sz="1100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тыс.р</a:t>
                      </a:r>
                      <a:r>
                        <a:rPr lang="ru-RU" sz="1100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уб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.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</a:rPr>
                        <a:t>Реализация мероприятий по формированию комфортной городской среды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</a:rPr>
                        <a:t>4 851,74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5 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</a:rPr>
                        <a:t>799,22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</a:rPr>
                        <a:t>0,00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21" y="4653136"/>
            <a:ext cx="3908787" cy="204458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4653136"/>
            <a:ext cx="3672408" cy="1994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817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6440" y="927099"/>
            <a:ext cx="6873912" cy="709865"/>
          </a:xfrm>
        </p:spPr>
        <p:txBody>
          <a:bodyPr>
            <a:noAutofit/>
          </a:bodyPr>
          <a:lstStyle/>
          <a:p>
            <a:pPr algn="ctr"/>
            <a:r>
              <a:rPr lang="ru-RU" sz="1600" b="1" dirty="0"/>
              <a:t>Муниципальная программа «Обеспечение жильем </a:t>
            </a:r>
            <a:r>
              <a:rPr lang="en-US" sz="1600" b="1" dirty="0" smtClean="0"/>
              <a:t/>
            </a:r>
            <a:br>
              <a:rPr lang="en-US" sz="1600" b="1" dirty="0" smtClean="0"/>
            </a:br>
            <a:r>
              <a:rPr lang="ru-RU" sz="1600" b="1" dirty="0" smtClean="0"/>
              <a:t>молодых </a:t>
            </a:r>
            <a:r>
              <a:rPr lang="ru-RU" sz="1600" b="1" dirty="0"/>
              <a:t>семей </a:t>
            </a:r>
            <a:r>
              <a:rPr lang="ru-RU" sz="1600" b="1" dirty="0" err="1"/>
              <a:t>Сельцовского</a:t>
            </a:r>
            <a:r>
              <a:rPr lang="ru-RU" sz="1600" b="1" dirty="0"/>
              <a:t> городского округа</a:t>
            </a:r>
            <a:r>
              <a:rPr lang="ru-RU" sz="1600" b="1" dirty="0" smtClean="0"/>
              <a:t>»</a:t>
            </a:r>
            <a:r>
              <a:rPr lang="ru-RU" sz="1600" b="1" dirty="0"/>
              <a:t/>
            </a:r>
            <a:br>
              <a:rPr lang="ru-RU" sz="1600" b="1" dirty="0"/>
            </a:br>
            <a:endParaRPr lang="ru-RU" sz="16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52614" y="1961545"/>
            <a:ext cx="87849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Цель: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улучшение жилищных условий молодых семей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Сельцовского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городского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округа Брянской области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Задача: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осуществление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государственной поддержки молодых семей  в улучшении жилищных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условий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31540" y="2910716"/>
            <a:ext cx="80288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труктура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расходов на финансовое обеспечение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реализации</a:t>
            </a:r>
          </a:p>
          <a:p>
            <a:pPr algn="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рублей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5294237"/>
              </p:ext>
            </p:extLst>
          </p:nvPr>
        </p:nvGraphicFramePr>
        <p:xfrm>
          <a:off x="539552" y="3433937"/>
          <a:ext cx="7848871" cy="321577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54995"/>
                <a:gridCol w="1831292"/>
                <a:gridCol w="1831292"/>
                <a:gridCol w="1831292"/>
              </a:tblGrid>
              <a:tr h="6050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Направление расходов</a:t>
                      </a:r>
                      <a:endParaRPr lang="ru-RU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202</a:t>
                      </a:r>
                      <a:r>
                        <a:rPr lang="en-US" sz="11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3</a:t>
                      </a:r>
                      <a:r>
                        <a:rPr lang="ru-RU" sz="11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 год</a:t>
                      </a:r>
                      <a:endParaRPr lang="ru-RU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202</a:t>
                      </a:r>
                      <a:r>
                        <a:rPr lang="en-US" sz="11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4</a:t>
                      </a:r>
                      <a:r>
                        <a:rPr lang="ru-RU" sz="11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 год</a:t>
                      </a:r>
                      <a:endParaRPr lang="ru-RU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202</a:t>
                      </a:r>
                      <a:r>
                        <a:rPr lang="en-US" sz="11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5</a:t>
                      </a:r>
                      <a:r>
                        <a:rPr lang="ru-RU" sz="11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 </a:t>
                      </a:r>
                      <a:r>
                        <a:rPr lang="ru-RU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год</a:t>
                      </a:r>
                      <a:endParaRPr lang="ru-RU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57715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Мероприятия, осуществляемые за счет средств местного бюджета</a:t>
                      </a:r>
                      <a:endParaRPr lang="ru-RU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563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Реализация мероприятий по обеспечению жильем молодых семей </a:t>
                      </a:r>
                      <a:endParaRPr lang="ru-RU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568</a:t>
                      </a:r>
                      <a:r>
                        <a:rPr lang="ru-RU" sz="1200" dirty="0">
                          <a:effectLst/>
                        </a:rPr>
                        <a:t> </a:t>
                      </a:r>
                      <a:r>
                        <a:rPr lang="ru-RU" sz="1200" dirty="0" smtClean="0">
                          <a:effectLst/>
                        </a:rPr>
                        <a:t>296,00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568</a:t>
                      </a:r>
                      <a:r>
                        <a:rPr lang="ru-RU" sz="1200" dirty="0">
                          <a:effectLst/>
                        </a:rPr>
                        <a:t> </a:t>
                      </a:r>
                      <a:r>
                        <a:rPr lang="ru-RU" sz="1200" dirty="0" smtClean="0">
                          <a:effectLst/>
                        </a:rPr>
                        <a:t>296,00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568</a:t>
                      </a:r>
                      <a:r>
                        <a:rPr lang="ru-RU" sz="1200" dirty="0">
                          <a:effectLst/>
                        </a:rPr>
                        <a:t> </a:t>
                      </a:r>
                      <a:r>
                        <a:rPr lang="ru-RU" sz="1200" dirty="0" smtClean="0">
                          <a:effectLst/>
                        </a:rPr>
                        <a:t>296,00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03459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Мероприятия, осуществляемые за счет средств </a:t>
                      </a:r>
                      <a:r>
                        <a:rPr lang="ru-RU" sz="11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областного/федерального  бюджета</a:t>
                      </a:r>
                      <a:endParaRPr lang="ru-RU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217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Реализация мероприятий по обеспечению жильем молодых семей  </a:t>
                      </a:r>
                      <a:endParaRPr lang="ru-RU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1 420</a:t>
                      </a:r>
                      <a:r>
                        <a:rPr lang="ru-RU" sz="1200" dirty="0">
                          <a:effectLst/>
                        </a:rPr>
                        <a:t> </a:t>
                      </a:r>
                      <a:r>
                        <a:rPr lang="ru-RU" sz="1200" dirty="0" smtClean="0">
                          <a:effectLst/>
                        </a:rPr>
                        <a:t>740,00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1 </a:t>
                      </a:r>
                      <a:r>
                        <a:rPr lang="ru-RU" sz="1200" dirty="0" smtClean="0">
                          <a:effectLst/>
                        </a:rPr>
                        <a:t>420</a:t>
                      </a:r>
                      <a:r>
                        <a:rPr lang="ru-RU" sz="1200" dirty="0">
                          <a:effectLst/>
                        </a:rPr>
                        <a:t> </a:t>
                      </a:r>
                      <a:r>
                        <a:rPr lang="ru-RU" sz="1200" dirty="0" smtClean="0">
                          <a:effectLst/>
                        </a:rPr>
                        <a:t>740,00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1 </a:t>
                      </a:r>
                      <a:r>
                        <a:rPr lang="ru-RU" sz="1200" dirty="0" smtClean="0">
                          <a:effectLst/>
                        </a:rPr>
                        <a:t>420</a:t>
                      </a:r>
                      <a:r>
                        <a:rPr lang="ru-RU" sz="1200" dirty="0">
                          <a:effectLst/>
                        </a:rPr>
                        <a:t> </a:t>
                      </a:r>
                      <a:r>
                        <a:rPr lang="ru-RU" sz="1200" dirty="0" smtClean="0">
                          <a:effectLst/>
                        </a:rPr>
                        <a:t>740,00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7149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endParaRPr lang="ru-RU" sz="110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Всего </a:t>
                      </a:r>
                      <a:r>
                        <a:rPr lang="ru-RU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по муниципальной программе:</a:t>
                      </a:r>
                      <a:endParaRPr lang="ru-RU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1</a:t>
                      </a:r>
                      <a:r>
                        <a:rPr lang="ru-RU" sz="1200" baseline="0" dirty="0" smtClean="0">
                          <a:effectLst/>
                        </a:rPr>
                        <a:t> 989</a:t>
                      </a:r>
                      <a:r>
                        <a:rPr lang="ru-RU" sz="1200" dirty="0">
                          <a:effectLst/>
                        </a:rPr>
                        <a:t> </a:t>
                      </a:r>
                      <a:r>
                        <a:rPr lang="ru-RU" sz="1200" dirty="0" smtClean="0">
                          <a:effectLst/>
                        </a:rPr>
                        <a:t>036,00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1 989</a:t>
                      </a:r>
                      <a:r>
                        <a:rPr lang="ru-RU" sz="1200" baseline="0" dirty="0" smtClean="0">
                          <a:effectLst/>
                        </a:rPr>
                        <a:t> 036</a:t>
                      </a:r>
                      <a:r>
                        <a:rPr lang="ru-RU" sz="1200" dirty="0" smtClean="0">
                          <a:effectLst/>
                        </a:rPr>
                        <a:t>,00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1 </a:t>
                      </a:r>
                      <a:r>
                        <a:rPr lang="ru-RU" sz="1200" dirty="0" smtClean="0">
                          <a:effectLst/>
                        </a:rPr>
                        <a:t>989</a:t>
                      </a:r>
                      <a:r>
                        <a:rPr lang="ru-RU" sz="1200" dirty="0">
                          <a:effectLst/>
                        </a:rPr>
                        <a:t> </a:t>
                      </a:r>
                      <a:r>
                        <a:rPr lang="ru-RU" sz="1200" dirty="0" smtClean="0">
                          <a:effectLst/>
                        </a:rPr>
                        <a:t>036,00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2943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65970" y="764704"/>
            <a:ext cx="6946390" cy="872259"/>
          </a:xfrm>
        </p:spPr>
        <p:txBody>
          <a:bodyPr/>
          <a:lstStyle/>
          <a:p>
            <a:pPr algn="ctr"/>
            <a:r>
              <a:rPr lang="ru-RU" sz="1600" b="1" dirty="0"/>
              <a:t>Муниципальная программа «Развитие физической культуры и спорта  </a:t>
            </a:r>
            <a:r>
              <a:rPr lang="ru-RU" sz="1600" b="1" dirty="0" err="1" smtClean="0"/>
              <a:t>Сельцовского</a:t>
            </a:r>
            <a:r>
              <a:rPr lang="ru-RU" sz="1600" b="1" dirty="0" smtClean="0"/>
              <a:t> </a:t>
            </a:r>
            <a:r>
              <a:rPr lang="ru-RU" sz="1600" b="1" dirty="0"/>
              <a:t>городского округа»</a:t>
            </a:r>
          </a:p>
        </p:txBody>
      </p:sp>
      <p:pic>
        <p:nvPicPr>
          <p:cNvPr id="1026" name="Picture 2" descr="http://i.mycdn.me/i?r=AzEPZsRbOZEKgBhR0XGMT1Rk9FZsS3NTLYwlY8aSdAtbVqaKTM5SRkZCeTgDn6uOyic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21" y="1628800"/>
            <a:ext cx="2483063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4036" y="3068960"/>
            <a:ext cx="2699792" cy="16198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83968" y="4077072"/>
            <a:ext cx="2555776" cy="143762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16216" y="5051577"/>
            <a:ext cx="2486050" cy="164631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915816" y="2155209"/>
            <a:ext cx="60864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Цель программы: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создание условий, обеспечивающих возможность гражданам систематически заниматься физической культурой и спортом</a:t>
            </a:r>
            <a:endParaRPr lang="ru-RU" sz="1400" dirty="0"/>
          </a:p>
        </p:txBody>
      </p:sp>
      <p:sp>
        <p:nvSpPr>
          <p:cNvPr id="8" name="TextBox 7"/>
          <p:cNvSpPr txBox="1"/>
          <p:nvPr/>
        </p:nvSpPr>
        <p:spPr>
          <a:xfrm>
            <a:off x="4716016" y="2829129"/>
            <a:ext cx="417646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Задачи программы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- популяризация физической культуры и массового спорта;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 реализация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единой государственной политики в сфере физической культуры и спорта</a:t>
            </a:r>
            <a:endParaRPr lang="ru-RU" sz="1400" dirty="0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1593632"/>
              </p:ext>
            </p:extLst>
          </p:nvPr>
        </p:nvGraphicFramePr>
        <p:xfrm>
          <a:off x="1005485" y="5874736"/>
          <a:ext cx="4526216" cy="69169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98024"/>
                <a:gridCol w="1728192"/>
              </a:tblGrid>
              <a:tr h="3774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</a:rPr>
                        <a:t>Объем финансирования: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</a:rPr>
                        <a:t>202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>год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31422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</a:rPr>
                        <a:t>Всего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effectLst/>
                        </a:rPr>
                        <a:t> по программе, рублей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</a:rPr>
                        <a:t>7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</a:rPr>
                        <a:t>545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</a:rPr>
                        <a:t>093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</a:rPr>
                        <a:t>,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</a:rPr>
                        <a:t>40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0070C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8145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6440" y="927099"/>
            <a:ext cx="6873912" cy="709865"/>
          </a:xfrm>
        </p:spPr>
        <p:txBody>
          <a:bodyPr>
            <a:noAutofit/>
          </a:bodyPr>
          <a:lstStyle/>
          <a:p>
            <a:pPr algn="ctr"/>
            <a:r>
              <a:rPr lang="ru-RU" sz="1600" b="1" dirty="0"/>
              <a:t>Муниципальная программа </a:t>
            </a:r>
            <a:r>
              <a:rPr lang="ru-RU" sz="1600" b="1" dirty="0" smtClean="0"/>
              <a:t>«</a:t>
            </a:r>
            <a:r>
              <a:rPr lang="en-US" sz="1600" b="1" dirty="0" err="1" smtClean="0"/>
              <a:t>Чистая</a:t>
            </a:r>
            <a:r>
              <a:rPr lang="en-US" sz="1600" b="1" dirty="0" smtClean="0"/>
              <a:t> </a:t>
            </a:r>
            <a:r>
              <a:rPr lang="en-US" sz="1600" b="1" dirty="0" err="1" smtClean="0"/>
              <a:t>вода</a:t>
            </a:r>
            <a:r>
              <a:rPr lang="ru-RU" sz="1600" b="1" dirty="0" smtClean="0"/>
              <a:t> </a:t>
            </a:r>
            <a:r>
              <a:rPr lang="en-US" sz="1600" b="1" dirty="0" smtClean="0"/>
              <a:t/>
            </a:r>
            <a:br>
              <a:rPr lang="en-US" sz="1600" b="1" dirty="0" smtClean="0"/>
            </a:br>
            <a:r>
              <a:rPr lang="ru-RU" sz="1600" b="1" dirty="0" err="1" smtClean="0"/>
              <a:t>Сельцовского</a:t>
            </a:r>
            <a:r>
              <a:rPr lang="ru-RU" sz="1600" b="1" dirty="0" smtClean="0"/>
              <a:t> </a:t>
            </a:r>
            <a:r>
              <a:rPr lang="ru-RU" sz="1600" b="1" dirty="0"/>
              <a:t>городского округа</a:t>
            </a:r>
            <a:r>
              <a:rPr lang="ru-RU" sz="1600" b="1" dirty="0" smtClean="0"/>
              <a:t>»</a:t>
            </a:r>
            <a:r>
              <a:rPr lang="ru-RU" sz="1600" b="1" dirty="0"/>
              <a:t/>
            </a:r>
            <a:br>
              <a:rPr lang="ru-RU" sz="1600" b="1" dirty="0"/>
            </a:br>
            <a:endParaRPr lang="ru-RU" sz="16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52614" y="1961545"/>
            <a:ext cx="853986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Цел</a:t>
            </a:r>
            <a:r>
              <a:rPr lang="en-US" sz="1400" b="1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en-US" sz="1400" b="1" dirty="0" err="1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b="1" dirty="0" err="1" smtClean="0">
                <a:latin typeface="Times New Roman" pitchFamily="18" charset="0"/>
                <a:cs typeface="Times New Roman" pitchFamily="18" charset="0"/>
              </a:rPr>
              <a:t>задачи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Реализация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проекта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Жилье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городская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среда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”</a:t>
            </a:r>
          </a:p>
          <a:p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Реализация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регионального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проекта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Чистая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вода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” (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Брянская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область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Создание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благоприятных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условий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проживания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граждан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31540" y="2910716"/>
            <a:ext cx="80288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труктура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расходов на финансовое обеспечение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реализации</a:t>
            </a:r>
          </a:p>
          <a:p>
            <a:pPr algn="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рублей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8335232"/>
              </p:ext>
            </p:extLst>
          </p:nvPr>
        </p:nvGraphicFramePr>
        <p:xfrm>
          <a:off x="539552" y="3433937"/>
          <a:ext cx="7848871" cy="127652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54995"/>
                <a:gridCol w="1831292"/>
                <a:gridCol w="1831292"/>
                <a:gridCol w="1831292"/>
              </a:tblGrid>
              <a:tr h="6050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Направление расходов</a:t>
                      </a:r>
                      <a:endParaRPr lang="ru-RU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202</a:t>
                      </a:r>
                      <a:r>
                        <a:rPr lang="en-US" sz="11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3</a:t>
                      </a:r>
                      <a:r>
                        <a:rPr lang="ru-RU" sz="11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 год</a:t>
                      </a:r>
                      <a:endParaRPr lang="ru-RU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202</a:t>
                      </a:r>
                      <a:r>
                        <a:rPr lang="en-US" sz="11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4</a:t>
                      </a:r>
                      <a:r>
                        <a:rPr lang="ru-RU" sz="11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 год</a:t>
                      </a:r>
                      <a:endParaRPr lang="ru-RU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202</a:t>
                      </a:r>
                      <a:r>
                        <a:rPr lang="en-US" sz="11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5</a:t>
                      </a:r>
                      <a:r>
                        <a:rPr lang="ru-RU" sz="11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 </a:t>
                      </a:r>
                      <a:r>
                        <a:rPr lang="ru-RU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год</a:t>
                      </a:r>
                      <a:endParaRPr lang="ru-RU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7149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endParaRPr lang="ru-RU" sz="110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Всего </a:t>
                      </a:r>
                      <a:r>
                        <a:rPr lang="ru-RU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по муниципальной программе:</a:t>
                      </a:r>
                      <a:endParaRPr lang="ru-RU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en-US" sz="1200" baseline="0" dirty="0" smtClean="0">
                          <a:effectLst/>
                        </a:rPr>
                        <a:t>32 145</a:t>
                      </a:r>
                      <a:r>
                        <a:rPr lang="ru-RU" sz="1200" dirty="0">
                          <a:effectLst/>
                        </a:rPr>
                        <a:t> </a:t>
                      </a:r>
                      <a:r>
                        <a:rPr lang="en-US" sz="1200" dirty="0" smtClean="0">
                          <a:effectLst/>
                        </a:rPr>
                        <a:t>573</a:t>
                      </a:r>
                      <a:r>
                        <a:rPr lang="ru-RU" sz="1200" dirty="0" smtClean="0">
                          <a:effectLst/>
                        </a:rPr>
                        <a:t>,</a:t>
                      </a:r>
                      <a:r>
                        <a:rPr lang="en-US" sz="1200" dirty="0" smtClean="0">
                          <a:effectLst/>
                        </a:rPr>
                        <a:t>86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1</a:t>
                      </a:r>
                      <a:r>
                        <a:rPr lang="en-US" sz="1200" dirty="0" smtClean="0">
                          <a:effectLst/>
                        </a:rPr>
                        <a:t>6 500</a:t>
                      </a:r>
                      <a:r>
                        <a:rPr lang="ru-RU" sz="1200" baseline="0" dirty="0" smtClean="0">
                          <a:effectLst/>
                        </a:rPr>
                        <a:t> 0</a:t>
                      </a:r>
                      <a:r>
                        <a:rPr lang="en-US" sz="1200" baseline="0" dirty="0" smtClean="0">
                          <a:effectLst/>
                        </a:rPr>
                        <a:t>00</a:t>
                      </a:r>
                      <a:r>
                        <a:rPr lang="ru-RU" sz="1200" dirty="0" smtClean="0">
                          <a:effectLst/>
                        </a:rPr>
                        <a:t>,00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0,00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6586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dirty="0" smtClean="0"/>
              <a:t>Глоссарий терминов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251520" y="1772816"/>
            <a:ext cx="3672408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–</a:t>
            </a:r>
          </a:p>
          <a:p>
            <a:pPr algn="just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старонормандского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bougette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кошель, сумка, кожаный мешок) – форма образования и расходования денежных средств, предназначенных для финансового обеспечения задач и функций государства и местного самоуправления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455988" y="1853822"/>
            <a:ext cx="433427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Безвозмездные поступления </a:t>
            </a:r>
            <a:r>
              <a:rPr lang="ru-RU" sz="1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поступающие 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бюджет денежные средства на безвозвратной и безвозмездной основе в виде дотаций, субсидий, субвенций из других бюджетов бюджетной системы Российской Федерации, а также перечисления от физических и юридических лиц, международных организаций и правительств иностранных государств, в том числе добровольных пожертвований 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6104" y="3284984"/>
            <a:ext cx="354292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Программный бюджет -</a:t>
            </a:r>
          </a:p>
          <a:p>
            <a:pPr algn="just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сформированный на основе государственных (муниципальных) программ. Программный бюджет обеспечивает прямую взаимосвязь между распределением бюджетных ресурсов и результатами их использования в соответствии с установленными приоритетами государственной политики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455988" y="3715870"/>
            <a:ext cx="417646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Бюджетная классификация- </a:t>
            </a:r>
          </a:p>
          <a:p>
            <a:pPr algn="just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группировка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доходов, расходов и источников финансирования дефицитов бюджетов бюджетной системы Российской Федерации, используемой для составления и исполнения бюджетов, составления бюджетной отчетности, обеспечивающей сопоставимость показателей бюджетов бюджетной системы Российской Федерации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81000" y="5316309"/>
            <a:ext cx="36149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Бюджетная система Российской Федерации -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совокупность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всех бюджетов в Российской Федерации: федерального, региональных, местных, государственных внебюджетных фондов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492543" y="5531752"/>
            <a:ext cx="410335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Бюджетные ассигнования -</a:t>
            </a:r>
          </a:p>
          <a:p>
            <a:pPr algn="just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предельные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объемы денежных средств, предусмотренных в соответствующем финансовом году для исполнения бюджетных обязательств </a:t>
            </a:r>
          </a:p>
        </p:txBody>
      </p:sp>
    </p:spTree>
    <p:extLst>
      <p:ext uri="{BB962C8B-B14F-4D97-AF65-F5344CB8AC3E}">
        <p14:creationId xmlns:p14="http://schemas.microsoft.com/office/powerpoint/2010/main" val="1150130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/>
              <a:t>Глоссарий терминов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77492" y="2060268"/>
            <a:ext cx="426300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Бюджетный процесс- </a:t>
            </a:r>
          </a:p>
          <a:p>
            <a:pPr algn="just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регламентируемая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законодательством Российской Федерации деятельность органов государственной власти, органов местного самоуправления и иных участников бюджетного процесса по составлению и рассмотрению проектов бюджетов, утверждению и исполнению бюджетов, контролю за их исполнением, осуществлению бюджетного учета, составлению, внешней проверке, рассмотрению и утверждению бюджетной отчетности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045398" y="1988840"/>
            <a:ext cx="375821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Главный распорядитель бюджетных средств- 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государственной власти (местного самоуправления), орган управления государственным внебюджетным фондом, или наиболее значимое учреждение науки, образования, культуры и здравоохранения, напрямую получающий(ее) средства из бюджета и наделенный правом распределять их между подведомственными распорядителями и получателями бюджетных средств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67544" y="4307037"/>
            <a:ext cx="424847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Консолидированный бюджет -</a:t>
            </a:r>
          </a:p>
          <a:p>
            <a:pPr algn="just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свод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бюджетов бюджетной системы Российской Федерации на соответствующей территории (за исключением бюджетов государственных внебюджетных фондов) без учета межбюджетных трансфертов между этими бюджетами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045398" y="4666496"/>
            <a:ext cx="3816424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Сводная бюджетная роспись </a:t>
            </a:r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который составляется и ведется финансовым органом в соответствии с Бюджетным кодексом в целях организации исполнения бюджета по расходам бюджета и источникам финансирования дефицита бюджета </a:t>
            </a:r>
          </a:p>
        </p:txBody>
      </p:sp>
    </p:spTree>
    <p:extLst>
      <p:ext uri="{BB962C8B-B14F-4D97-AF65-F5344CB8AC3E}">
        <p14:creationId xmlns:p14="http://schemas.microsoft.com/office/powerpoint/2010/main" val="3802711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620688"/>
            <a:ext cx="6345260" cy="709865"/>
          </a:xfrm>
        </p:spPr>
        <p:txBody>
          <a:bodyPr>
            <a:normAutofit/>
          </a:bodyPr>
          <a:lstStyle/>
          <a:p>
            <a:pPr algn="ctr"/>
            <a:r>
              <a:rPr lang="ru-RU" b="1" dirty="0"/>
              <a:t>Оглавление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9259357"/>
              </p:ext>
            </p:extLst>
          </p:nvPr>
        </p:nvGraphicFramePr>
        <p:xfrm>
          <a:off x="395535" y="1196750"/>
          <a:ext cx="8280921" cy="67376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7260"/>
                <a:gridCol w="7398525"/>
                <a:gridCol w="475136"/>
              </a:tblGrid>
              <a:tr h="483290"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</a:rPr>
                        <a:t>1.</a:t>
                      </a:r>
                      <a:endParaRPr lang="ru-RU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</a:rPr>
                        <a:t>Основные показатели социально-экономического развития </a:t>
                      </a:r>
                      <a:r>
                        <a:rPr lang="ru-RU" sz="1200" b="0" dirty="0" err="1" smtClean="0">
                          <a:solidFill>
                            <a:schemeClr val="tx1"/>
                          </a:solidFill>
                        </a:rPr>
                        <a:t>Сельцовского</a:t>
                      </a:r>
                      <a:r>
                        <a:rPr lang="ru-RU" sz="1200" b="0" dirty="0" smtClean="0">
                          <a:solidFill>
                            <a:schemeClr val="tx1"/>
                          </a:solidFill>
                        </a:rPr>
                        <a:t> городского округа</a:t>
                      </a:r>
                      <a:endParaRPr lang="ru-RU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ru-RU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89974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2.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Основные задачи и приоритетные направления бюджетной политики </a:t>
                      </a:r>
                      <a:r>
                        <a:rPr lang="ru-RU" sz="1200" dirty="0" err="1" smtClean="0"/>
                        <a:t>Сельцовского</a:t>
                      </a:r>
                      <a:r>
                        <a:rPr lang="ru-RU" sz="1200" dirty="0" smtClean="0"/>
                        <a:t> городского округа на 2023-2025 г.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4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89974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3.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Основные характеристики бюджета </a:t>
                      </a:r>
                      <a:r>
                        <a:rPr lang="ru-RU" sz="1200" dirty="0" err="1" smtClean="0"/>
                        <a:t>Сельцовского</a:t>
                      </a:r>
                      <a:r>
                        <a:rPr lang="ru-RU" sz="1200" dirty="0" smtClean="0"/>
                        <a:t> городского округа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5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89974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4.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Доходы бюджета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6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89974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5.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Расходы бюджета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7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89974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6.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Дефицит бюджета и муниципальный долг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8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89974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7.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Муниципальные программы и общественно значимые проекты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9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48329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8.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Муниципальная программа «Реализация полномочий исполнительно-распорядительного органа </a:t>
                      </a:r>
                      <a:r>
                        <a:rPr lang="ru-RU" sz="1200" dirty="0" err="1" smtClean="0"/>
                        <a:t>Сельцовского</a:t>
                      </a:r>
                      <a:r>
                        <a:rPr lang="ru-RU" sz="1200" dirty="0" smtClean="0"/>
                        <a:t> городского округа»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10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48329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9.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Муниципальная программа «Развитие системы образования </a:t>
                      </a:r>
                      <a:r>
                        <a:rPr lang="ru-RU" sz="1200" dirty="0" err="1" smtClean="0"/>
                        <a:t>Сельцовского</a:t>
                      </a:r>
                      <a:r>
                        <a:rPr lang="ru-RU" sz="1200" dirty="0" smtClean="0"/>
                        <a:t> городского округа»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11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48329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10.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Муниципальная программа «Управление муниципальными финансами </a:t>
                      </a:r>
                      <a:r>
                        <a:rPr lang="ru-RU" sz="1200" dirty="0" err="1" smtClean="0"/>
                        <a:t>Сельцовского</a:t>
                      </a:r>
                      <a:r>
                        <a:rPr lang="ru-RU" sz="1200" dirty="0" smtClean="0"/>
                        <a:t> городского округа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12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48329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11.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Муниципальная программа «Развитие культуры и сохранение культурного наследия </a:t>
                      </a:r>
                      <a:r>
                        <a:rPr lang="ru-RU" sz="1200" dirty="0" err="1" smtClean="0"/>
                        <a:t>Сельцовского</a:t>
                      </a:r>
                      <a:r>
                        <a:rPr lang="ru-RU" sz="1200" dirty="0" smtClean="0"/>
                        <a:t> городского округа»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13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48329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12.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Муниципальная программа «Формирование современной городской среды </a:t>
                      </a:r>
                      <a:r>
                        <a:rPr lang="ru-RU" sz="1200" dirty="0" err="1" smtClean="0"/>
                        <a:t>Сельцовского</a:t>
                      </a:r>
                      <a:r>
                        <a:rPr lang="ru-RU" sz="1200" dirty="0" smtClean="0"/>
                        <a:t> городского округа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14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48329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13.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Муниципальная программа «Обеспечение жильем молодых семей </a:t>
                      </a:r>
                      <a:r>
                        <a:rPr lang="ru-RU" sz="1200" dirty="0" err="1" smtClean="0"/>
                        <a:t>Сельцовского</a:t>
                      </a:r>
                      <a:r>
                        <a:rPr lang="ru-RU" sz="1200" dirty="0" smtClean="0"/>
                        <a:t> городского округа»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15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48329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14.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Муниципальная программа «Развитие физической культуры и спорта  </a:t>
                      </a:r>
                      <a:r>
                        <a:rPr lang="ru-RU" sz="1200" dirty="0" err="1" smtClean="0"/>
                        <a:t>Сельцовского</a:t>
                      </a:r>
                      <a:r>
                        <a:rPr lang="ru-RU" sz="1200" dirty="0" smtClean="0"/>
                        <a:t> городского округа»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16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461334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15.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Муниципальная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программа</a:t>
                      </a:r>
                      <a:r>
                        <a:rPr lang="en-US" sz="1200" dirty="0" smtClean="0"/>
                        <a:t> “</a:t>
                      </a:r>
                      <a:r>
                        <a:rPr lang="en-US" sz="1200" dirty="0" err="1" smtClean="0"/>
                        <a:t>Чистая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вода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Сельцовского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городского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округа</a:t>
                      </a:r>
                      <a:r>
                        <a:rPr lang="en-US" sz="1200" dirty="0" smtClean="0"/>
                        <a:t>”</a:t>
                      </a:r>
                    </a:p>
                    <a:p>
                      <a:endParaRPr lang="en-US" sz="1200" dirty="0" smtClean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17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</a:t>
                      </a:r>
                      <a:r>
                        <a:rPr lang="ru-RU" sz="1200" dirty="0" smtClean="0"/>
                        <a:t>6.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Глоссарий терминов</a:t>
                      </a:r>
                    </a:p>
                    <a:p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18</a:t>
                      </a:r>
                      <a:endParaRPr lang="ru-RU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67965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692696"/>
            <a:ext cx="8219256" cy="504056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 smtClean="0"/>
              <a:t>Основные показатели </a:t>
            </a:r>
            <a:r>
              <a:rPr lang="ru-RU" sz="1800" b="1" smtClean="0"/>
              <a:t>социально – экономического </a:t>
            </a:r>
            <a:r>
              <a:rPr lang="ru-RU" sz="1800" b="1" dirty="0" smtClean="0"/>
              <a:t>развития </a:t>
            </a:r>
            <a:r>
              <a:rPr lang="ru-RU" sz="1800" b="1" dirty="0" err="1" smtClean="0"/>
              <a:t>Сельцовского</a:t>
            </a:r>
            <a:r>
              <a:rPr lang="ru-RU" sz="1800" b="1" dirty="0" smtClean="0"/>
              <a:t> городского округа</a:t>
            </a:r>
            <a:endParaRPr lang="ru-RU" sz="1800" b="1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98888596"/>
              </p:ext>
            </p:extLst>
          </p:nvPr>
        </p:nvGraphicFramePr>
        <p:xfrm>
          <a:off x="683568" y="1556792"/>
          <a:ext cx="8304361" cy="47443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30546"/>
                <a:gridCol w="809814"/>
                <a:gridCol w="864096"/>
                <a:gridCol w="792088"/>
                <a:gridCol w="864096"/>
                <a:gridCol w="864096"/>
                <a:gridCol w="792088"/>
                <a:gridCol w="887537"/>
              </a:tblGrid>
              <a:tr h="38387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показатель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Единица измерения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2020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год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202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 год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202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 год оценка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202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 год прогноз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202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 год прогноз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202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</a:rPr>
                        <a:t> год прогноз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6173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Численность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населения (в среднегодовом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исчислении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)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тыс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 чел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16,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</a:t>
                      </a: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5</a:t>
                      </a: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,</a:t>
                      </a: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86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,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en-US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r>
                        <a:rPr lang="en-US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15,5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15,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36173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Численность 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населения трудоспособного возраста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тыс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 чел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8,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8,</a:t>
                      </a: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5</a:t>
                      </a: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8,3</a:t>
                      </a:r>
                      <a:r>
                        <a:rPr lang="en-US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8,</a:t>
                      </a:r>
                      <a:r>
                        <a:rPr lang="en-US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8,40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8,3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797282"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Среднемесячная номинальная начисленная заработная плата одного работника по полному кругу предприятий</a:t>
                      </a:r>
                      <a:endParaRPr lang="ru-RU" sz="12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рублей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27 313,00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</a:t>
                      </a: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9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250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,00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715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00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lang="en-US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865</a:t>
                      </a: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,00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494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,00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159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,00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115163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Объем отгруженных товаров собственного производства, выполненных работ и услуг собственными силами предприятий по всем видам экономической деятельности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млн. руб. в ценах соответствующих лет 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3 2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39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</a:t>
                      </a:r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515</a:t>
                      </a:r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,0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862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r>
                        <a:rPr lang="en-US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lang="en-US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 098</a:t>
                      </a:r>
                      <a:r>
                        <a:rPr lang="en-US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lang="en-US" sz="12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283,0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</a:t>
                      </a:r>
                      <a:r>
                        <a:rPr lang="en-US" sz="12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489</a:t>
                      </a:r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r>
                        <a:rPr lang="en-US" sz="12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736242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Объем инвестиций в основной капитал за счет всех источников финансирования  - всего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мл. руб. в ценах соответствующих лет 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110,9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178,2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200,5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214,7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237,7</a:t>
                      </a:r>
                      <a:endParaRPr lang="ru-RU" sz="11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262,3</a:t>
                      </a:r>
                      <a:endParaRPr lang="ru-RU" sz="11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67916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Оборот розничной торговли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млн. руб. в ценах соответствующих лет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93,0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1174,0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1586,0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1791,0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1972,0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2132,0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35058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704088"/>
            <a:ext cx="8219256" cy="564672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/>
              <a:t>Основные задачи и приоритетные направления бюджетной </a:t>
            </a:r>
            <a:r>
              <a:rPr lang="ru-RU" sz="2000" b="1" dirty="0" smtClean="0"/>
              <a:t>политики Сельцовского городского округа </a:t>
            </a:r>
            <a:r>
              <a:rPr lang="ru-RU" sz="2000" b="1" dirty="0"/>
              <a:t>на </a:t>
            </a:r>
            <a:r>
              <a:rPr lang="ru-RU" sz="2000" b="1" dirty="0" smtClean="0"/>
              <a:t>202</a:t>
            </a:r>
            <a:r>
              <a:rPr lang="en-US" sz="2000" b="1" dirty="0" smtClean="0"/>
              <a:t>3</a:t>
            </a:r>
            <a:r>
              <a:rPr lang="ru-RU" sz="2000" b="1" dirty="0" smtClean="0"/>
              <a:t>-202</a:t>
            </a:r>
            <a:r>
              <a:rPr lang="en-US" sz="2000" b="1" dirty="0" smtClean="0"/>
              <a:t>5</a:t>
            </a:r>
            <a:r>
              <a:rPr lang="ru-RU" sz="2000" b="1" dirty="0" smtClean="0"/>
              <a:t> г.</a:t>
            </a:r>
            <a:r>
              <a:rPr lang="en-US" sz="2000" b="1" dirty="0" smtClean="0"/>
              <a:t>г.</a:t>
            </a:r>
            <a:endParaRPr lang="ru-RU" sz="2000" b="1" dirty="0"/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75589624"/>
              </p:ext>
            </p:extLst>
          </p:nvPr>
        </p:nvGraphicFramePr>
        <p:xfrm>
          <a:off x="395536" y="1556792"/>
          <a:ext cx="8229600" cy="5184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69605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5842"/>
            <a:ext cx="8424936" cy="152095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Основные характеристики </a:t>
            </a:r>
            <a:r>
              <a:rPr lang="ru-RU" sz="3200" dirty="0" smtClean="0"/>
              <a:t>бюджета </a:t>
            </a:r>
            <a:r>
              <a:rPr lang="ru-RU" sz="3200" dirty="0" err="1" smtClean="0"/>
              <a:t>Сельцовского</a:t>
            </a:r>
            <a:r>
              <a:rPr lang="ru-RU" sz="3200" dirty="0" smtClean="0"/>
              <a:t> городского округа</a:t>
            </a:r>
            <a:endParaRPr lang="ru-RU" sz="3200" dirty="0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46158394"/>
              </p:ext>
            </p:extLst>
          </p:nvPr>
        </p:nvGraphicFramePr>
        <p:xfrm>
          <a:off x="179512" y="1556789"/>
          <a:ext cx="8784977" cy="51125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55643"/>
                <a:gridCol w="1909778"/>
                <a:gridCol w="1909778"/>
                <a:gridCol w="1909778"/>
              </a:tblGrid>
              <a:tr h="531712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Параметры бюджета</a:t>
                      </a:r>
                      <a:endParaRPr lang="ru-RU" sz="1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116048" marR="116048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2023 год</a:t>
                      </a:r>
                      <a:endParaRPr lang="ru-RU" sz="1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116048" marR="116048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2024 год</a:t>
                      </a:r>
                      <a:endParaRPr lang="ru-RU" sz="1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116048" marR="116048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2025 год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116048" marR="116048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531712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Доходы </a:t>
                      </a: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бюджета (</a:t>
                      </a:r>
                      <a:r>
                        <a:rPr lang="ru-RU" sz="16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тыс.руб</a:t>
                      </a: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.)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6048" marR="116048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503 617,98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6048" marR="116048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378 681,06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6048" marR="116048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367 114,55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6048" marR="116048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647645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Налоговые и неналоговые доходы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6048" marR="116048" anchor="ctr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effectLst/>
                          <a:latin typeface="Times New Roman"/>
                        </a:rPr>
                        <a:t>137 041,07</a:t>
                      </a:r>
                      <a:endParaRPr lang="ru-RU" sz="16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116048" marR="116048" anchor="ctr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135 586,99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669" marR="9669" marT="7620" marB="0" anchor="ctr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142 608,63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6048" marR="116048" anchor="ctr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531712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Безвозмездные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доходы, в т. ч.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6048" marR="116048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Times New Roman" pitchFamily="18" charset="0"/>
                          <a:cs typeface="Times New Roman" pitchFamily="18" charset="0"/>
                        </a:rPr>
                        <a:t>366 576,91</a:t>
                      </a:r>
                      <a:endParaRPr lang="ru-RU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6048" marR="116048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243 094,07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6048" marR="116048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225 632,37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6048" marR="116048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531712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Дотации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6048" marR="116048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Times New Roman" pitchFamily="18" charset="0"/>
                          <a:cs typeface="Times New Roman" pitchFamily="18" charset="0"/>
                        </a:rPr>
                        <a:t>39 585,00</a:t>
                      </a:r>
                      <a:endParaRPr lang="ru-RU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6048" marR="116048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10 275,00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6048" marR="116048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8 236,00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6048" marR="116048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31712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Субсидии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6048" marR="116048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smtClean="0">
                          <a:latin typeface="Times New Roman" pitchFamily="18" charset="0"/>
                          <a:cs typeface="Times New Roman" pitchFamily="18" charset="0"/>
                        </a:rPr>
                        <a:t>140 151,58</a:t>
                      </a:r>
                      <a:endParaRPr lang="ru-RU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6048" marR="116048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38 149,73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6048" marR="116048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23 073,67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6048" marR="116048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531712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Субвенции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6048" marR="116048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Times New Roman" pitchFamily="18" charset="0"/>
                          <a:cs typeface="Times New Roman" pitchFamily="18" charset="0"/>
                        </a:rPr>
                        <a:t>179 062,10</a:t>
                      </a:r>
                      <a:endParaRPr lang="ru-RU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6048" marR="116048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187</a:t>
                      </a:r>
                      <a:r>
                        <a:rPr lang="ru-RU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378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,26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6048" marR="116048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187</a:t>
                      </a:r>
                      <a:r>
                        <a:rPr lang="ru-RU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031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,63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6048" marR="116048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531712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Расходы </a:t>
                      </a: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бюджета (</a:t>
                      </a:r>
                      <a:r>
                        <a:rPr lang="ru-RU" sz="16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тыс.руб</a:t>
                      </a: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.)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6048" marR="116048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503 617,98</a:t>
                      </a:r>
                    </a:p>
                  </a:txBody>
                  <a:tcPr marL="116048" marR="116048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378 681,06</a:t>
                      </a:r>
                    </a:p>
                  </a:txBody>
                  <a:tcPr marL="116048" marR="116048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367 114,55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6048" marR="116048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742939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Дефицит(-)/профицит(+)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6048" marR="116048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6048" marR="116048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6048" marR="116048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6048" marR="116048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47376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Доходы </a:t>
            </a:r>
            <a:r>
              <a:rPr lang="ru-RU" b="1" dirty="0"/>
              <a:t>бюджета</a:t>
            </a: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82982069"/>
              </p:ext>
            </p:extLst>
          </p:nvPr>
        </p:nvGraphicFramePr>
        <p:xfrm>
          <a:off x="214332" y="1772816"/>
          <a:ext cx="8750156" cy="49500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347381323"/>
              </p:ext>
            </p:extLst>
          </p:nvPr>
        </p:nvGraphicFramePr>
        <p:xfrm>
          <a:off x="251520" y="1988840"/>
          <a:ext cx="8712968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1692070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Расходы бюджета</a:t>
            </a:r>
            <a:endParaRPr lang="ru-RU" b="1" dirty="0"/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2095150963"/>
              </p:ext>
            </p:extLst>
          </p:nvPr>
        </p:nvGraphicFramePr>
        <p:xfrm>
          <a:off x="899592" y="2132856"/>
          <a:ext cx="7272808" cy="4824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058933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/>
              <a:t>Дефицит бюджета и муниципальный долг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683568" y="2348880"/>
            <a:ext cx="2736304" cy="1368152"/>
          </a:xfrm>
          <a:prstGeom prst="roundRect">
            <a:avLst/>
          </a:prstGeom>
          <a:solidFill>
            <a:schemeClr val="bg2">
              <a:lumMod val="75000"/>
            </a:schemeClr>
          </a:solidFill>
          <a:ln cap="sq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Доходы</a:t>
            </a:r>
          </a:p>
          <a:p>
            <a:pPr algn="ctr"/>
            <a:r>
              <a:rPr lang="ru-RU" dirty="0" smtClean="0"/>
              <a:t>503,6</a:t>
            </a:r>
          </a:p>
          <a:p>
            <a:pPr algn="ctr"/>
            <a:r>
              <a:rPr lang="ru-RU" dirty="0" smtClean="0"/>
              <a:t>млн. рублей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724128" y="2348880"/>
            <a:ext cx="2751152" cy="1296144"/>
          </a:xfrm>
          <a:prstGeom prst="round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Расходы</a:t>
            </a:r>
            <a:endParaRPr lang="ru-RU" dirty="0"/>
          </a:p>
          <a:p>
            <a:pPr algn="ctr"/>
            <a:r>
              <a:rPr lang="ru-RU" dirty="0" smtClean="0"/>
              <a:t>503,6</a:t>
            </a:r>
          </a:p>
          <a:p>
            <a:pPr algn="ctr"/>
            <a:r>
              <a:rPr lang="ru-RU" dirty="0" smtClean="0"/>
              <a:t> млн. рублей</a:t>
            </a:r>
            <a:endParaRPr lang="ru-RU" dirty="0"/>
          </a:p>
        </p:txBody>
      </p:sp>
      <p:sp>
        <p:nvSpPr>
          <p:cNvPr id="6" name="Равно 5"/>
          <p:cNvSpPr/>
          <p:nvPr/>
        </p:nvSpPr>
        <p:spPr>
          <a:xfrm>
            <a:off x="4067944" y="2816932"/>
            <a:ext cx="1008112" cy="432048"/>
          </a:xfrm>
          <a:prstGeom prst="mathEqual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90000">
                <a:schemeClr val="dk1">
                  <a:shade val="100000"/>
                </a:schemeClr>
              </a:gs>
              <a:gs pos="100000">
                <a:schemeClr val="dk1">
                  <a:shade val="85000"/>
                </a:schemeClr>
              </a:gs>
            </a:gsLst>
          </a:gra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8498897"/>
              </p:ext>
            </p:extLst>
          </p:nvPr>
        </p:nvGraphicFramePr>
        <p:xfrm>
          <a:off x="179512" y="4210486"/>
          <a:ext cx="8772461" cy="20238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5256"/>
                <a:gridCol w="1337441"/>
                <a:gridCol w="1337441"/>
                <a:gridCol w="1337441"/>
                <a:gridCol w="1337441"/>
                <a:gridCol w="1337441"/>
              </a:tblGrid>
              <a:tr h="560819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показатель</a:t>
                      </a:r>
                      <a:endParaRPr lang="ru-RU" sz="14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2021 год</a:t>
                      </a:r>
                      <a:endParaRPr lang="ru-RU" sz="14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2022 год</a:t>
                      </a:r>
                      <a:endParaRPr lang="ru-RU" sz="14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2023 год</a:t>
                      </a:r>
                      <a:endParaRPr lang="ru-RU" sz="14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2024 год</a:t>
                      </a:r>
                      <a:endParaRPr lang="ru-RU" sz="14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2025 год</a:t>
                      </a:r>
                      <a:endParaRPr lang="ru-RU" sz="14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560819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Муниципальный долг,</a:t>
                      </a:r>
                    </a:p>
                    <a:p>
                      <a:r>
                        <a:rPr lang="ru-RU" sz="1400" dirty="0" smtClean="0"/>
                        <a:t>тыс. рублей</a:t>
                      </a:r>
                      <a:endParaRPr lang="ru-RU" sz="1400" dirty="0"/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/>
                        <a:t>7 000,00</a:t>
                      </a:r>
                      <a:endParaRPr lang="ru-RU" sz="1600" dirty="0"/>
                    </a:p>
                  </a:txBody>
                  <a:tcPr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/>
                        <a:t>7 000,00</a:t>
                      </a:r>
                      <a:endParaRPr lang="ru-RU" sz="1600" dirty="0"/>
                    </a:p>
                  </a:txBody>
                  <a:tcPr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/>
                        <a:t>7 000,00</a:t>
                      </a:r>
                      <a:endParaRPr lang="ru-RU" sz="1600" dirty="0"/>
                    </a:p>
                  </a:txBody>
                  <a:tcPr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/>
                        <a:t>7 000,00</a:t>
                      </a:r>
                      <a:endParaRPr lang="ru-RU" sz="1600" dirty="0"/>
                    </a:p>
                  </a:txBody>
                  <a:tcPr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smtClean="0"/>
                        <a:t>7 000,00</a:t>
                      </a:r>
                      <a:endParaRPr lang="ru-RU" sz="1600" dirty="0"/>
                    </a:p>
                  </a:txBody>
                  <a:tcPr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560819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Обслуживание муниципального долга, тыс. рублей</a:t>
                      </a:r>
                      <a:endParaRPr lang="ru-RU" sz="14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477,04</a:t>
                      </a:r>
                      <a:endParaRPr lang="ru-RU" sz="1600" dirty="0"/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121,08</a:t>
                      </a:r>
                      <a:endParaRPr lang="ru-RU" sz="1600" dirty="0"/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7,00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7,00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11,17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41045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Муниципальные программы и общественно значимые проекты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09052" y="2204864"/>
            <a:ext cx="7867403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/>
              <a:t>	Основной </a:t>
            </a:r>
            <a:r>
              <a:rPr lang="ru-RU" sz="1400" dirty="0"/>
              <a:t>составляющей </a:t>
            </a:r>
            <a:r>
              <a:rPr lang="ru-RU" sz="1400" dirty="0" smtClean="0"/>
              <a:t>местного </a:t>
            </a:r>
            <a:r>
              <a:rPr lang="ru-RU" sz="1400" dirty="0"/>
              <a:t>бюджета являются </a:t>
            </a:r>
            <a:r>
              <a:rPr lang="ru-RU" sz="1400" dirty="0" smtClean="0"/>
              <a:t>муниципальные </a:t>
            </a:r>
            <a:r>
              <a:rPr lang="ru-RU" sz="1400" dirty="0"/>
              <a:t>программы </a:t>
            </a:r>
            <a:r>
              <a:rPr lang="ru-RU" sz="1400" dirty="0" err="1" smtClean="0"/>
              <a:t>Сельцовского</a:t>
            </a:r>
            <a:r>
              <a:rPr lang="ru-RU" sz="1400" dirty="0" smtClean="0"/>
              <a:t> городского округа. </a:t>
            </a:r>
          </a:p>
          <a:p>
            <a:endParaRPr lang="ru-RU" sz="1400" dirty="0"/>
          </a:p>
          <a:p>
            <a:pPr algn="just"/>
            <a:r>
              <a:rPr lang="ru-RU" sz="1400" dirty="0" smtClean="0"/>
              <a:t>	Муниципальная </a:t>
            </a:r>
            <a:r>
              <a:rPr lang="ru-RU" sz="1400" dirty="0"/>
              <a:t>программа – </a:t>
            </a:r>
            <a:r>
              <a:rPr lang="ru-RU" sz="1400" dirty="0" smtClean="0"/>
              <a:t>это утверждённый </a:t>
            </a:r>
            <a:r>
              <a:rPr lang="ru-RU" sz="1400" dirty="0"/>
              <a:t>постановлением </a:t>
            </a:r>
            <a:r>
              <a:rPr lang="ru-RU" sz="1400" dirty="0" smtClean="0"/>
              <a:t>администрации города Сельцо документ</a:t>
            </a:r>
            <a:r>
              <a:rPr lang="ru-RU" sz="1400" dirty="0"/>
              <a:t>, определяющий цели и задачи деятельности органов </a:t>
            </a:r>
            <a:r>
              <a:rPr lang="ru-RU" sz="1400" dirty="0" smtClean="0"/>
              <a:t>местного самоуправления, </a:t>
            </a:r>
            <a:r>
              <a:rPr lang="ru-RU" sz="1400" dirty="0"/>
              <a:t>систему мероприятий (</a:t>
            </a:r>
            <a:r>
              <a:rPr lang="ru-RU" sz="1400" dirty="0" smtClean="0"/>
              <a:t>действий</a:t>
            </a:r>
            <a:r>
              <a:rPr lang="ru-RU" sz="1400" dirty="0"/>
              <a:t>), направленных на достижение целей и решение задач, систему индикаторов (показателей) </a:t>
            </a:r>
            <a:r>
              <a:rPr lang="ru-RU" sz="1400" dirty="0" smtClean="0"/>
              <a:t>эффективности </a:t>
            </a:r>
            <a:r>
              <a:rPr lang="ru-RU" sz="1400" dirty="0"/>
              <a:t>деятельности органов </a:t>
            </a:r>
            <a:r>
              <a:rPr lang="ru-RU" sz="1400" dirty="0" smtClean="0"/>
              <a:t>местного самоуправления </a:t>
            </a:r>
            <a:r>
              <a:rPr lang="ru-RU" sz="1400" dirty="0"/>
              <a:t>и их целевые значения, а также </a:t>
            </a:r>
            <a:r>
              <a:rPr lang="ru-RU" sz="1400" dirty="0" err="1"/>
              <a:t>взаимоувязку</a:t>
            </a:r>
            <a:r>
              <a:rPr lang="ru-RU" sz="1400" dirty="0"/>
              <a:t> целей, задач, мероприятий, индикаторов (показателей) и выделяемых на </a:t>
            </a:r>
            <a:r>
              <a:rPr lang="ru-RU" sz="1400" dirty="0" smtClean="0"/>
              <a:t>муниципальную </a:t>
            </a:r>
            <a:r>
              <a:rPr lang="ru-RU" sz="1400" dirty="0"/>
              <a:t>программу средств. </a:t>
            </a:r>
          </a:p>
          <a:p>
            <a:endParaRPr lang="ru-RU" sz="1400" dirty="0" smtClean="0"/>
          </a:p>
          <a:p>
            <a:pPr algn="just"/>
            <a:r>
              <a:rPr lang="ru-RU" sz="1400" dirty="0" smtClean="0"/>
              <a:t>	В 2023 году расходы бюджета Сельцовского городского округа будут осуществляться в рамках реализации 8 муниципальных программ, </a:t>
            </a:r>
            <a:r>
              <a:rPr lang="ru-RU" sz="1400" dirty="0"/>
              <a:t>доля </a:t>
            </a:r>
            <a:r>
              <a:rPr lang="ru-RU" sz="1400" dirty="0" smtClean="0"/>
              <a:t>расходов местного </a:t>
            </a:r>
            <a:r>
              <a:rPr lang="ru-RU" sz="1400" dirty="0"/>
              <a:t>бюджета, сформированная в рамках </a:t>
            </a:r>
            <a:r>
              <a:rPr lang="ru-RU" sz="1400" dirty="0" smtClean="0"/>
              <a:t>муниципальных </a:t>
            </a:r>
            <a:r>
              <a:rPr lang="ru-RU" sz="1400" dirty="0"/>
              <a:t>программ, составляет </a:t>
            </a:r>
            <a:r>
              <a:rPr lang="ru-RU" sz="1400" dirty="0" smtClean="0"/>
              <a:t>99,3%. </a:t>
            </a:r>
          </a:p>
          <a:p>
            <a:endParaRPr lang="ru-RU" sz="1400" dirty="0"/>
          </a:p>
          <a:p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699107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 (конференц-зал)">
  <a:themeElements>
    <a:clrScheme name="Ион (конференц-зал)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Ион (конференц-зал)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 (конференц-зал)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on Boardroom" id="{FC33163D-4339-46B1-8EED-24C834239D99}" vid="{B8502691-933B-45FE-8764-BA278511EF27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5002</TotalTime>
  <Words>2099</Words>
  <Application>Microsoft Office PowerPoint</Application>
  <PresentationFormat>Экран (4:3)</PresentationFormat>
  <Paragraphs>433</Paragraphs>
  <Slides>19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Ион (конференц-зал)</vt:lpstr>
      <vt:lpstr>      Бюджет для граждан   Финансовый отдел администрации  города Сельцо www.admsel.ru (4832) 97-26-65</vt:lpstr>
      <vt:lpstr>Оглавление</vt:lpstr>
      <vt:lpstr>Основные показатели социально – экономического развития Сельцовского городского округа</vt:lpstr>
      <vt:lpstr>Основные задачи и приоритетные направления бюджетной политики Сельцовского городского округа на 2023-2025 г.г.</vt:lpstr>
      <vt:lpstr> Основные характеристики бюджета Сельцовского городского округа</vt:lpstr>
      <vt:lpstr>Доходы бюджета</vt:lpstr>
      <vt:lpstr>Расходы бюджета</vt:lpstr>
      <vt:lpstr>Дефицит бюджета и муниципальный долг</vt:lpstr>
      <vt:lpstr>Муниципальные программы и общественно значимые проекты</vt:lpstr>
      <vt:lpstr>Муниципальная программа «Реализация полномочий исполнительно-распорядительного органа Сельцовского городского округа»</vt:lpstr>
      <vt:lpstr>Муниципальная программа «Развитие системы образования Сельцовского городского округа»</vt:lpstr>
      <vt:lpstr> Муниципальная программа «Управление муниципальными финансами Сельцовского городского округа </vt:lpstr>
      <vt:lpstr>Муниципальная программа «Развитие культуры и сохранение культурного наследия Сельцовского городского округа»</vt:lpstr>
      <vt:lpstr>Муниципальная программа “Формирование современной городской среды Сельцовского городского округа” </vt:lpstr>
      <vt:lpstr>Муниципальная программа «Обеспечение жильем  молодых семей Сельцовского городского округа» </vt:lpstr>
      <vt:lpstr>Муниципальная программа «Развитие физической культуры и спорта  Сельцовского городского округа»</vt:lpstr>
      <vt:lpstr>Муниципальная программа «Чистая вода  Сельцовского городского округа» </vt:lpstr>
      <vt:lpstr>Глоссарий терминов</vt:lpstr>
      <vt:lpstr>Глоссарий терминов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Бюджет для граждан   Финансовый отдел администрации  города Сельцо www.admsel.ru</dc:title>
  <dc:creator>User</dc:creator>
  <cp:lastModifiedBy>User</cp:lastModifiedBy>
  <cp:revision>233</cp:revision>
  <cp:lastPrinted>2023-01-09T13:08:33Z</cp:lastPrinted>
  <dcterms:created xsi:type="dcterms:W3CDTF">2019-11-20T13:58:24Z</dcterms:created>
  <dcterms:modified xsi:type="dcterms:W3CDTF">2023-01-09T14:12:11Z</dcterms:modified>
</cp:coreProperties>
</file>